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handoutMasterIdLst>
    <p:handoutMasterId r:id="rId16"/>
  </p:handoutMasterIdLst>
  <p:sldIdLst>
    <p:sldId id="271" r:id="rId2"/>
    <p:sldId id="272" r:id="rId3"/>
    <p:sldId id="260" r:id="rId4"/>
    <p:sldId id="262" r:id="rId5"/>
    <p:sldId id="270" r:id="rId6"/>
    <p:sldId id="263" r:id="rId7"/>
    <p:sldId id="264" r:id="rId8"/>
    <p:sldId id="265" r:id="rId9"/>
    <p:sldId id="268" r:id="rId10"/>
    <p:sldId id="269" r:id="rId11"/>
    <p:sldId id="267" r:id="rId12"/>
    <p:sldId id="259" r:id="rId13"/>
    <p:sldId id="261" r:id="rId14"/>
  </p:sldIdLst>
  <p:sldSz cx="7956550" cy="4608513"/>
  <p:notesSz cx="6797675" cy="9926638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900" kern="1200">
        <a:solidFill>
          <a:srgbClr val="0F5494"/>
        </a:solidFill>
        <a:latin typeface="Verdana" pitchFamily="34" charset="0"/>
        <a:ea typeface="+mn-ea"/>
        <a:cs typeface="+mn-cs"/>
      </a:defRPr>
    </a:lvl1pPr>
    <a:lvl2pPr marL="358993" algn="l" rtl="0" fontAlgn="base">
      <a:spcBef>
        <a:spcPct val="0"/>
      </a:spcBef>
      <a:spcAft>
        <a:spcPct val="0"/>
      </a:spcAft>
      <a:defRPr sz="900" kern="1200">
        <a:solidFill>
          <a:srgbClr val="0F5494"/>
        </a:solidFill>
        <a:latin typeface="Verdana" pitchFamily="34" charset="0"/>
        <a:ea typeface="+mn-ea"/>
        <a:cs typeface="+mn-cs"/>
      </a:defRPr>
    </a:lvl2pPr>
    <a:lvl3pPr marL="717987" algn="l" rtl="0" fontAlgn="base">
      <a:spcBef>
        <a:spcPct val="0"/>
      </a:spcBef>
      <a:spcAft>
        <a:spcPct val="0"/>
      </a:spcAft>
      <a:defRPr sz="900" kern="1200">
        <a:solidFill>
          <a:srgbClr val="0F5494"/>
        </a:solidFill>
        <a:latin typeface="Verdana" pitchFamily="34" charset="0"/>
        <a:ea typeface="+mn-ea"/>
        <a:cs typeface="+mn-cs"/>
      </a:defRPr>
    </a:lvl3pPr>
    <a:lvl4pPr marL="1076980" algn="l" rtl="0" fontAlgn="base">
      <a:spcBef>
        <a:spcPct val="0"/>
      </a:spcBef>
      <a:spcAft>
        <a:spcPct val="0"/>
      </a:spcAft>
      <a:defRPr sz="900" kern="1200">
        <a:solidFill>
          <a:srgbClr val="0F5494"/>
        </a:solidFill>
        <a:latin typeface="Verdana" pitchFamily="34" charset="0"/>
        <a:ea typeface="+mn-ea"/>
        <a:cs typeface="+mn-cs"/>
      </a:defRPr>
    </a:lvl4pPr>
    <a:lvl5pPr marL="1435974" algn="l" rtl="0" fontAlgn="base">
      <a:spcBef>
        <a:spcPct val="0"/>
      </a:spcBef>
      <a:spcAft>
        <a:spcPct val="0"/>
      </a:spcAft>
      <a:defRPr sz="900" kern="1200">
        <a:solidFill>
          <a:srgbClr val="0F5494"/>
        </a:solidFill>
        <a:latin typeface="Verdana" pitchFamily="34" charset="0"/>
        <a:ea typeface="+mn-ea"/>
        <a:cs typeface="+mn-cs"/>
      </a:defRPr>
    </a:lvl5pPr>
    <a:lvl6pPr marL="1794967" algn="l" defTabSz="717987" rtl="0" eaLnBrk="1" latinLnBrk="0" hangingPunct="1">
      <a:defRPr sz="900" kern="1200">
        <a:solidFill>
          <a:srgbClr val="0F5494"/>
        </a:solidFill>
        <a:latin typeface="Verdana" pitchFamily="34" charset="0"/>
        <a:ea typeface="+mn-ea"/>
        <a:cs typeface="+mn-cs"/>
      </a:defRPr>
    </a:lvl6pPr>
    <a:lvl7pPr marL="2153961" algn="l" defTabSz="717987" rtl="0" eaLnBrk="1" latinLnBrk="0" hangingPunct="1">
      <a:defRPr sz="900" kern="1200">
        <a:solidFill>
          <a:srgbClr val="0F5494"/>
        </a:solidFill>
        <a:latin typeface="Verdana" pitchFamily="34" charset="0"/>
        <a:ea typeface="+mn-ea"/>
        <a:cs typeface="+mn-cs"/>
      </a:defRPr>
    </a:lvl7pPr>
    <a:lvl8pPr marL="2512954" algn="l" defTabSz="717987" rtl="0" eaLnBrk="1" latinLnBrk="0" hangingPunct="1">
      <a:defRPr sz="900" kern="1200">
        <a:solidFill>
          <a:srgbClr val="0F5494"/>
        </a:solidFill>
        <a:latin typeface="Verdana" pitchFamily="34" charset="0"/>
        <a:ea typeface="+mn-ea"/>
        <a:cs typeface="+mn-cs"/>
      </a:defRPr>
    </a:lvl8pPr>
    <a:lvl9pPr marL="2871948" algn="l" defTabSz="717987" rtl="0" eaLnBrk="1" latinLnBrk="0" hangingPunct="1">
      <a:defRPr sz="900" kern="1200">
        <a:solidFill>
          <a:srgbClr val="0F5494"/>
        </a:solidFill>
        <a:latin typeface="Verdan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452">
          <p15:clr>
            <a:srgbClr val="A4A3A4"/>
          </p15:clr>
        </p15:guide>
        <p15:guide id="2" pos="250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166CF"/>
    <a:srgbClr val="3E6FD2"/>
    <a:srgbClr val="2D5EC1"/>
    <a:srgbClr val="BDDEFF"/>
    <a:srgbClr val="99CCFF"/>
    <a:srgbClr val="808080"/>
    <a:srgbClr val="FFD624"/>
    <a:srgbClr val="0F549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070" autoAdjust="0"/>
  </p:normalViewPr>
  <p:slideViewPr>
    <p:cSldViewPr>
      <p:cViewPr varScale="1">
        <p:scale>
          <a:sx n="159" d="100"/>
          <a:sy n="159" d="100"/>
        </p:scale>
        <p:origin x="828" y="132"/>
      </p:cViewPr>
      <p:guideLst>
        <p:guide orient="horz" pos="1452"/>
        <p:guide pos="2506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en-GB" altLang="en-US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en-GB" altLang="en-US"/>
          </a:p>
        </p:txBody>
      </p:sp>
      <p:sp>
        <p:nvSpPr>
          <p:cNvPr id="378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en-GB" altLang="en-US"/>
          </a:p>
        </p:txBody>
      </p:sp>
      <p:sp>
        <p:nvSpPr>
          <p:cNvPr id="378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>
                <a:solidFill>
                  <a:schemeClr val="tx1"/>
                </a:solidFill>
                <a:latin typeface="Arial" charset="0"/>
              </a:defRPr>
            </a:lvl1pPr>
          </a:lstStyle>
          <a:p>
            <a:fld id="{49C80192-BE35-44A9-8988-BE6BF4700039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608987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en-GB" altLang="en-US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en-GB" altLang="en-US"/>
          </a:p>
        </p:txBody>
      </p:sp>
      <p:sp>
        <p:nvSpPr>
          <p:cNvPr id="368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87325" y="744538"/>
            <a:ext cx="6424613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68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4875"/>
            <a:ext cx="5438775" cy="4467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368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en-GB" altLang="en-US"/>
          </a:p>
        </p:txBody>
      </p:sp>
      <p:sp>
        <p:nvSpPr>
          <p:cNvPr id="368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>
                <a:solidFill>
                  <a:schemeClr val="tx1"/>
                </a:solidFill>
                <a:latin typeface="Arial" charset="0"/>
              </a:defRPr>
            </a:lvl1pPr>
          </a:lstStyle>
          <a:p>
            <a:fld id="{41511147-E964-4BB2-98D9-FB3B4373B635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175579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900" kern="1200">
        <a:solidFill>
          <a:schemeClr val="tx1"/>
        </a:solidFill>
        <a:latin typeface="Arial" charset="0"/>
        <a:ea typeface="+mn-ea"/>
        <a:cs typeface="+mn-cs"/>
      </a:defRPr>
    </a:lvl1pPr>
    <a:lvl2pPr marL="358993" algn="l" rtl="0" fontAlgn="base">
      <a:spcBef>
        <a:spcPct val="30000"/>
      </a:spcBef>
      <a:spcAft>
        <a:spcPct val="0"/>
      </a:spcAft>
      <a:defRPr sz="900" kern="1200">
        <a:solidFill>
          <a:schemeClr val="tx1"/>
        </a:solidFill>
        <a:latin typeface="Arial" charset="0"/>
        <a:ea typeface="+mn-ea"/>
        <a:cs typeface="+mn-cs"/>
      </a:defRPr>
    </a:lvl2pPr>
    <a:lvl3pPr marL="717987" algn="l" rtl="0" fontAlgn="base">
      <a:spcBef>
        <a:spcPct val="30000"/>
      </a:spcBef>
      <a:spcAft>
        <a:spcPct val="0"/>
      </a:spcAft>
      <a:defRPr sz="900" kern="1200">
        <a:solidFill>
          <a:schemeClr val="tx1"/>
        </a:solidFill>
        <a:latin typeface="Arial" charset="0"/>
        <a:ea typeface="+mn-ea"/>
        <a:cs typeface="+mn-cs"/>
      </a:defRPr>
    </a:lvl3pPr>
    <a:lvl4pPr marL="1076980" algn="l" rtl="0" fontAlgn="base">
      <a:spcBef>
        <a:spcPct val="30000"/>
      </a:spcBef>
      <a:spcAft>
        <a:spcPct val="0"/>
      </a:spcAft>
      <a:defRPr sz="900" kern="1200">
        <a:solidFill>
          <a:schemeClr val="tx1"/>
        </a:solidFill>
        <a:latin typeface="Arial" charset="0"/>
        <a:ea typeface="+mn-ea"/>
        <a:cs typeface="+mn-cs"/>
      </a:defRPr>
    </a:lvl4pPr>
    <a:lvl5pPr marL="1435974" algn="l" rtl="0" fontAlgn="base">
      <a:spcBef>
        <a:spcPct val="30000"/>
      </a:spcBef>
      <a:spcAft>
        <a:spcPct val="0"/>
      </a:spcAft>
      <a:defRPr sz="900" kern="1200">
        <a:solidFill>
          <a:schemeClr val="tx1"/>
        </a:solidFill>
        <a:latin typeface="Arial" charset="0"/>
        <a:ea typeface="+mn-ea"/>
        <a:cs typeface="+mn-cs"/>
      </a:defRPr>
    </a:lvl5pPr>
    <a:lvl6pPr marL="1794967" algn="l" defTabSz="717987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153961" algn="l" defTabSz="717987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512954" algn="l" defTabSz="717987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871948" algn="l" defTabSz="717987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96742" y="1431628"/>
            <a:ext cx="6763068" cy="98784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93483" y="2611491"/>
            <a:ext cx="5569585" cy="117773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589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7179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769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4359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948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1538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5128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8718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BAAE9-2104-4B93-8E11-89C0C1029B30}" type="slidenum">
              <a:rPr lang="en-GB" altLang="en-US" smtClean="0"/>
              <a:pPr/>
              <a:t>‹#›</a:t>
            </a:fld>
            <a:endParaRPr lang="en-GB" alt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3713057" y="4475165"/>
            <a:ext cx="531818" cy="145083"/>
          </a:xfrm>
          <a:prstGeom prst="rect">
            <a:avLst/>
          </a:prstGeom>
          <a:solidFill>
            <a:srgbClr val="133176"/>
          </a:solidFill>
          <a:ln>
            <a:solidFill>
              <a:srgbClr val="13317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1799" tIns="35899" rIns="71799" bIns="35899" anchor="ctr"/>
          <a:lstStyle/>
          <a:p>
            <a:pPr algn="ctr" defTabSz="358993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/>
          </a:p>
        </p:txBody>
      </p:sp>
    </p:spTree>
    <p:extLst>
      <p:ext uri="{BB962C8B-B14F-4D97-AF65-F5344CB8AC3E}">
        <p14:creationId xmlns:p14="http://schemas.microsoft.com/office/powerpoint/2010/main" val="35957982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DF4A3-AF1F-42D0-85F5-705B00CC3B8F}" type="slidenum">
              <a:rPr lang="en-GB" altLang="en-US" smtClean="0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051628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019811" y="123747"/>
            <a:ext cx="1556777" cy="264242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6718" y="123747"/>
            <a:ext cx="4540482" cy="264242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F25D0-7CCE-4474-B6EF-7F19CE65EA28}" type="slidenum">
              <a:rPr lang="en-GB" altLang="en-US" smtClean="0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562554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C0CD4-6DE5-4ECA-B8D4-6744FF05AB3D}" type="slidenum">
              <a:rPr lang="en-GB" altLang="en-US" smtClean="0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294946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512" y="2961397"/>
            <a:ext cx="6763068" cy="915302"/>
          </a:xfrm>
        </p:spPr>
        <p:txBody>
          <a:bodyPr anchor="t"/>
          <a:lstStyle>
            <a:lvl1pPr algn="l">
              <a:defRPr sz="31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512" y="1953285"/>
            <a:ext cx="6763068" cy="1008112"/>
          </a:xfrm>
        </p:spPr>
        <p:txBody>
          <a:bodyPr anchor="b"/>
          <a:lstStyle>
            <a:lvl1pPr marL="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1pPr>
            <a:lvl2pPr marL="35897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2pPr>
            <a:lvl3pPr marL="717952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3pPr>
            <a:lvl4pPr marL="1076928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4pPr>
            <a:lvl5pPr marL="1435905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5pPr>
            <a:lvl6pPr marL="1794881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6pPr>
            <a:lvl7pPr marL="2153858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7pPr>
            <a:lvl8pPr marL="2512834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8pPr>
            <a:lvl9pPr marL="2871811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CFE79-E9DE-402D-8E33-4B536588E35A}" type="slidenum">
              <a:rPr lang="en-GB" altLang="en-US" smtClean="0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596025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6718" y="722215"/>
            <a:ext cx="3048629" cy="2043961"/>
          </a:xfrm>
        </p:spPr>
        <p:txBody>
          <a:bodyPr/>
          <a:lstStyle>
            <a:lvl1pPr>
              <a:defRPr sz="2200"/>
            </a:lvl1pPr>
            <a:lvl2pPr>
              <a:defRPr sz="19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527958" y="722215"/>
            <a:ext cx="3048630" cy="2043961"/>
          </a:xfrm>
        </p:spPr>
        <p:txBody>
          <a:bodyPr/>
          <a:lstStyle>
            <a:lvl1pPr>
              <a:defRPr sz="2200"/>
            </a:lvl1pPr>
            <a:lvl2pPr>
              <a:defRPr sz="19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6A505-2ED1-452F-B1F0-C0BE5ABB7582}" type="slidenum">
              <a:rPr lang="en-GB" altLang="en-US" smtClean="0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546569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7828" y="184555"/>
            <a:ext cx="7160895" cy="768086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7827" y="1031582"/>
            <a:ext cx="3515525" cy="429914"/>
          </a:xfrm>
        </p:spPr>
        <p:txBody>
          <a:bodyPr anchor="b"/>
          <a:lstStyle>
            <a:lvl1pPr marL="0" indent="0">
              <a:buNone/>
              <a:defRPr sz="1900" b="1"/>
            </a:lvl1pPr>
            <a:lvl2pPr marL="358976" indent="0">
              <a:buNone/>
              <a:defRPr sz="1600" b="1"/>
            </a:lvl2pPr>
            <a:lvl3pPr marL="717952" indent="0">
              <a:buNone/>
              <a:defRPr sz="1400" b="1"/>
            </a:lvl3pPr>
            <a:lvl4pPr marL="1076928" indent="0">
              <a:buNone/>
              <a:defRPr sz="1300" b="1"/>
            </a:lvl4pPr>
            <a:lvl5pPr marL="1435905" indent="0">
              <a:buNone/>
              <a:defRPr sz="1300" b="1"/>
            </a:lvl5pPr>
            <a:lvl6pPr marL="1794881" indent="0">
              <a:buNone/>
              <a:defRPr sz="1300" b="1"/>
            </a:lvl6pPr>
            <a:lvl7pPr marL="2153858" indent="0">
              <a:buNone/>
              <a:defRPr sz="1300" b="1"/>
            </a:lvl7pPr>
            <a:lvl8pPr marL="2512834" indent="0">
              <a:buNone/>
              <a:defRPr sz="1300" b="1"/>
            </a:lvl8pPr>
            <a:lvl9pPr marL="2871811" indent="0">
              <a:buNone/>
              <a:defRPr sz="13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7827" y="1461497"/>
            <a:ext cx="3515525" cy="2655229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041817" y="1031582"/>
            <a:ext cx="3516906" cy="429914"/>
          </a:xfrm>
        </p:spPr>
        <p:txBody>
          <a:bodyPr anchor="b"/>
          <a:lstStyle>
            <a:lvl1pPr marL="0" indent="0">
              <a:buNone/>
              <a:defRPr sz="1900" b="1"/>
            </a:lvl1pPr>
            <a:lvl2pPr marL="358976" indent="0">
              <a:buNone/>
              <a:defRPr sz="1600" b="1"/>
            </a:lvl2pPr>
            <a:lvl3pPr marL="717952" indent="0">
              <a:buNone/>
              <a:defRPr sz="1400" b="1"/>
            </a:lvl3pPr>
            <a:lvl4pPr marL="1076928" indent="0">
              <a:buNone/>
              <a:defRPr sz="1300" b="1"/>
            </a:lvl4pPr>
            <a:lvl5pPr marL="1435905" indent="0">
              <a:buNone/>
              <a:defRPr sz="1300" b="1"/>
            </a:lvl5pPr>
            <a:lvl6pPr marL="1794881" indent="0">
              <a:buNone/>
              <a:defRPr sz="1300" b="1"/>
            </a:lvl6pPr>
            <a:lvl7pPr marL="2153858" indent="0">
              <a:buNone/>
              <a:defRPr sz="1300" b="1"/>
            </a:lvl7pPr>
            <a:lvl8pPr marL="2512834" indent="0">
              <a:buNone/>
              <a:defRPr sz="1300" b="1"/>
            </a:lvl8pPr>
            <a:lvl9pPr marL="2871811" indent="0">
              <a:buNone/>
              <a:defRPr sz="13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041817" y="1461497"/>
            <a:ext cx="3516906" cy="2655229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7E206-4DD6-4F09-AEAB-415511D90AA4}" type="slidenum">
              <a:rPr lang="en-GB" altLang="en-US" smtClean="0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428799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C9BFD-4D99-405C-AA69-1F6F2A87E143}" type="slidenum">
              <a:rPr lang="en-GB" altLang="en-US" smtClean="0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321407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CF127-DC7A-4A0C-AA4B-CB1EF3713543}" type="slidenum">
              <a:rPr lang="en-GB" altLang="en-US" smtClean="0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1296127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7828" y="183488"/>
            <a:ext cx="2617650" cy="780887"/>
          </a:xfrm>
        </p:spPr>
        <p:txBody>
          <a:bodyPr anchor="b"/>
          <a:lstStyle>
            <a:lvl1pPr algn="l">
              <a:defRPr sz="16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10790" y="183488"/>
            <a:ext cx="4447932" cy="3933238"/>
          </a:xfrm>
        </p:spPr>
        <p:txBody>
          <a:bodyPr/>
          <a:lstStyle>
            <a:lvl1pPr>
              <a:defRPr sz="2500"/>
            </a:lvl1pPr>
            <a:lvl2pPr>
              <a:defRPr sz="2200"/>
            </a:lvl2pPr>
            <a:lvl3pPr>
              <a:defRPr sz="19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97828" y="964375"/>
            <a:ext cx="2617650" cy="3152351"/>
          </a:xfrm>
        </p:spPr>
        <p:txBody>
          <a:bodyPr/>
          <a:lstStyle>
            <a:lvl1pPr marL="0" indent="0">
              <a:buNone/>
              <a:defRPr sz="1100"/>
            </a:lvl1pPr>
            <a:lvl2pPr marL="358976" indent="0">
              <a:buNone/>
              <a:defRPr sz="900"/>
            </a:lvl2pPr>
            <a:lvl3pPr marL="717952" indent="0">
              <a:buNone/>
              <a:defRPr sz="800"/>
            </a:lvl3pPr>
            <a:lvl4pPr marL="1076928" indent="0">
              <a:buNone/>
              <a:defRPr sz="700"/>
            </a:lvl4pPr>
            <a:lvl5pPr marL="1435905" indent="0">
              <a:buNone/>
              <a:defRPr sz="700"/>
            </a:lvl5pPr>
            <a:lvl6pPr marL="1794881" indent="0">
              <a:buNone/>
              <a:defRPr sz="700"/>
            </a:lvl6pPr>
            <a:lvl7pPr marL="2153858" indent="0">
              <a:buNone/>
              <a:defRPr sz="700"/>
            </a:lvl7pPr>
            <a:lvl8pPr marL="2512834" indent="0">
              <a:buNone/>
              <a:defRPr sz="700"/>
            </a:lvl8pPr>
            <a:lvl9pPr marL="2871811" indent="0">
              <a:buNone/>
              <a:defRPr sz="7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01785-E9F7-44A7-9D20-7A9B365F632D}" type="slidenum">
              <a:rPr lang="en-GB" altLang="en-US" smtClean="0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247563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9539" y="3225960"/>
            <a:ext cx="4773930" cy="380843"/>
          </a:xfrm>
        </p:spPr>
        <p:txBody>
          <a:bodyPr anchor="b"/>
          <a:lstStyle>
            <a:lvl1pPr algn="l">
              <a:defRPr sz="16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59539" y="411779"/>
            <a:ext cx="4773930" cy="2765108"/>
          </a:xfrm>
        </p:spPr>
        <p:txBody>
          <a:bodyPr/>
          <a:lstStyle>
            <a:lvl1pPr marL="0" indent="0">
              <a:buNone/>
              <a:defRPr sz="2500"/>
            </a:lvl1pPr>
            <a:lvl2pPr marL="358976" indent="0">
              <a:buNone/>
              <a:defRPr sz="2200"/>
            </a:lvl2pPr>
            <a:lvl3pPr marL="717952" indent="0">
              <a:buNone/>
              <a:defRPr sz="1900"/>
            </a:lvl3pPr>
            <a:lvl4pPr marL="1076928" indent="0">
              <a:buNone/>
              <a:defRPr sz="1600"/>
            </a:lvl4pPr>
            <a:lvl5pPr marL="1435905" indent="0">
              <a:buNone/>
              <a:defRPr sz="1600"/>
            </a:lvl5pPr>
            <a:lvl6pPr marL="1794881" indent="0">
              <a:buNone/>
              <a:defRPr sz="1600"/>
            </a:lvl6pPr>
            <a:lvl7pPr marL="2153858" indent="0">
              <a:buNone/>
              <a:defRPr sz="1600"/>
            </a:lvl7pPr>
            <a:lvl8pPr marL="2512834" indent="0">
              <a:buNone/>
              <a:defRPr sz="1600"/>
            </a:lvl8pPr>
            <a:lvl9pPr marL="2871811" indent="0">
              <a:buNone/>
              <a:defRPr sz="16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59539" y="3606802"/>
            <a:ext cx="4773930" cy="540860"/>
          </a:xfrm>
        </p:spPr>
        <p:txBody>
          <a:bodyPr/>
          <a:lstStyle>
            <a:lvl1pPr marL="0" indent="0">
              <a:buNone/>
              <a:defRPr sz="1100"/>
            </a:lvl1pPr>
            <a:lvl2pPr marL="358976" indent="0">
              <a:buNone/>
              <a:defRPr sz="900"/>
            </a:lvl2pPr>
            <a:lvl3pPr marL="717952" indent="0">
              <a:buNone/>
              <a:defRPr sz="800"/>
            </a:lvl3pPr>
            <a:lvl4pPr marL="1076928" indent="0">
              <a:buNone/>
              <a:defRPr sz="700"/>
            </a:lvl4pPr>
            <a:lvl5pPr marL="1435905" indent="0">
              <a:buNone/>
              <a:defRPr sz="700"/>
            </a:lvl5pPr>
            <a:lvl6pPr marL="1794881" indent="0">
              <a:buNone/>
              <a:defRPr sz="700"/>
            </a:lvl6pPr>
            <a:lvl7pPr marL="2153858" indent="0">
              <a:buNone/>
              <a:defRPr sz="700"/>
            </a:lvl7pPr>
            <a:lvl8pPr marL="2512834" indent="0">
              <a:buNone/>
              <a:defRPr sz="700"/>
            </a:lvl8pPr>
            <a:lvl9pPr marL="2871811" indent="0">
              <a:buNone/>
              <a:defRPr sz="7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19451D-B2A5-4018-9276-33FD4508AD84}" type="slidenum">
              <a:rPr lang="en-GB" altLang="en-US" smtClean="0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782396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97828" y="184555"/>
            <a:ext cx="7160895" cy="768086"/>
          </a:xfrm>
          <a:prstGeom prst="rect">
            <a:avLst/>
          </a:prstGeom>
        </p:spPr>
        <p:txBody>
          <a:bodyPr vert="horz" lIns="71796" tIns="35897" rIns="71796" bIns="35897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7828" y="1075320"/>
            <a:ext cx="7160895" cy="3041406"/>
          </a:xfrm>
          <a:prstGeom prst="rect">
            <a:avLst/>
          </a:prstGeom>
        </p:spPr>
        <p:txBody>
          <a:bodyPr vert="horz" lIns="71796" tIns="35897" rIns="71796" bIns="35897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97828" y="4271410"/>
            <a:ext cx="1856528" cy="245361"/>
          </a:xfrm>
          <a:prstGeom prst="rect">
            <a:avLst/>
          </a:prstGeom>
        </p:spPr>
        <p:txBody>
          <a:bodyPr vert="horz" lIns="71796" tIns="35897" rIns="71796" bIns="35897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18488" y="4271410"/>
            <a:ext cx="2519574" cy="245361"/>
          </a:xfrm>
          <a:prstGeom prst="rect">
            <a:avLst/>
          </a:prstGeom>
        </p:spPr>
        <p:txBody>
          <a:bodyPr vert="horz" lIns="71796" tIns="35897" rIns="71796" bIns="35897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702194" y="4271410"/>
            <a:ext cx="1856528" cy="245361"/>
          </a:xfrm>
          <a:prstGeom prst="rect">
            <a:avLst/>
          </a:prstGeom>
        </p:spPr>
        <p:txBody>
          <a:bodyPr vert="horz" lIns="71796" tIns="35897" rIns="71796" bIns="35897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D4EC9C-9575-47E3-A9C0-C86156A960AB}" type="slidenum">
              <a:rPr lang="en-GB" altLang="en-US" smtClean="0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354611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717952" rtl="0" eaLnBrk="1" latinLnBrk="0" hangingPunct="1">
        <a:spcBef>
          <a:spcPct val="0"/>
        </a:spcBef>
        <a:buNone/>
        <a:defRPr sz="35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69233" indent="-269233" algn="l" defTabSz="717952" rtl="0" eaLnBrk="1" latinLnBrk="0" hangingPunct="1">
        <a:spcBef>
          <a:spcPct val="20000"/>
        </a:spcBef>
        <a:buFont typeface="Arial" panose="020B0604020202020204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583336" indent="-224360" algn="l" defTabSz="717952" rtl="0" eaLnBrk="1" latinLnBrk="0" hangingPunct="1">
        <a:spcBef>
          <a:spcPct val="20000"/>
        </a:spcBef>
        <a:buFont typeface="Arial" panose="020B0604020202020204" pitchFamily="34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897441" indent="-179488" algn="l" defTabSz="717952" rtl="0" eaLnBrk="1" latinLnBrk="0" hangingPunct="1">
        <a:spcBef>
          <a:spcPct val="200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256417" indent="-179488" algn="l" defTabSz="717952" rtl="0" eaLnBrk="1" latinLnBrk="0" hangingPunct="1">
        <a:spcBef>
          <a:spcPct val="20000"/>
        </a:spcBef>
        <a:buFont typeface="Arial" panose="020B0604020202020204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615393" indent="-179488" algn="l" defTabSz="717952" rtl="0" eaLnBrk="1" latinLnBrk="0" hangingPunct="1">
        <a:spcBef>
          <a:spcPct val="20000"/>
        </a:spcBef>
        <a:buFont typeface="Arial" panose="020B0604020202020204" pitchFamily="34" charset="0"/>
        <a:buChar char="»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974370" indent="-179488" algn="l" defTabSz="717952" rtl="0" eaLnBrk="1" latinLnBrk="0" hangingPunct="1">
        <a:spcBef>
          <a:spcPct val="200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33345" indent="-179488" algn="l" defTabSz="717952" rtl="0" eaLnBrk="1" latinLnBrk="0" hangingPunct="1">
        <a:spcBef>
          <a:spcPct val="200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692322" indent="-179488" algn="l" defTabSz="717952" rtl="0" eaLnBrk="1" latinLnBrk="0" hangingPunct="1">
        <a:spcBef>
          <a:spcPct val="200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051298" indent="-179488" algn="l" defTabSz="717952" rtl="0" eaLnBrk="1" latinLnBrk="0" hangingPunct="1">
        <a:spcBef>
          <a:spcPct val="200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17952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358976" algn="l" defTabSz="717952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717952" algn="l" defTabSz="717952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76928" algn="l" defTabSz="717952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435905" algn="l" defTabSz="717952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94881" algn="l" defTabSz="717952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153858" algn="l" defTabSz="717952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512834" algn="l" defTabSz="717952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871811" algn="l" defTabSz="717952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81947" y="3630612"/>
            <a:ext cx="2425452" cy="808484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726207" y="453159"/>
            <a:ext cx="568863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ECSquareSansPro-Bold"/>
              </a:rPr>
              <a:t>SPECIAL </a:t>
            </a:r>
            <a:r>
              <a:rPr lang="en-GB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ECSquareSansPro-Bold"/>
              </a:rPr>
              <a:t>EUROBAROMETER </a:t>
            </a:r>
          </a:p>
          <a:p>
            <a:r>
              <a:rPr lang="en-GB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ECSquareSansPro-Bold"/>
              </a:rPr>
              <a:t>ON CLIMATE CHANGE</a:t>
            </a:r>
            <a:endParaRPr lang="en-GB" sz="2400" b="1" dirty="0" smtClean="0">
              <a:solidFill>
                <a:schemeClr val="tx2">
                  <a:lumMod val="60000"/>
                  <a:lumOff val="40000"/>
                </a:schemeClr>
              </a:solidFill>
              <a:latin typeface="ECSquareSansPro-Bold"/>
            </a:endParaRPr>
          </a:p>
          <a:p>
            <a:endParaRPr lang="fr-BE" sz="2400" baseline="30000" dirty="0" smtClean="0">
              <a:solidFill>
                <a:schemeClr val="tx2">
                  <a:lumMod val="60000"/>
                  <a:lumOff val="40000"/>
                </a:schemeClr>
              </a:solidFill>
              <a:latin typeface="EC Square Sans Pro Medium" panose="020B0500000000020004" pitchFamily="34" charset="0"/>
              <a:cs typeface="Arial" panose="020B0604020202020204" pitchFamily="34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5761" r="24794"/>
          <a:stretch/>
        </p:blipFill>
        <p:spPr>
          <a:xfrm>
            <a:off x="-54172" y="864096"/>
            <a:ext cx="1053117" cy="3744416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3411129" y="3979933"/>
            <a:ext cx="2376264" cy="4514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2800"/>
              </a:lnSpc>
            </a:pPr>
            <a:r>
              <a:rPr lang="fr-BE" sz="3200" baseline="30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EC Square Sans Pro Medium" panose="020B0500000000020004" pitchFamily="34" charset="0"/>
                <a:cs typeface="Arial" panose="020B0604020202020204" pitchFamily="34" charset="0"/>
              </a:rPr>
              <a:t>#EU2050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98998" y="1600460"/>
            <a:ext cx="1516197" cy="1727759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332186" y="1393923"/>
            <a:ext cx="3267075" cy="971550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1385987" y="2374112"/>
            <a:ext cx="321327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ECSquareSansPro-Bold"/>
              </a:rPr>
              <a:t>93% of Europeans </a:t>
            </a:r>
            <a:r>
              <a:rPr lang="en-US" sz="16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ECSquareSansPro-Bold"/>
              </a:rPr>
              <a:t/>
            </a:r>
            <a:br>
              <a:rPr lang="en-US" sz="16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ECSquareSansPro-Bold"/>
              </a:rPr>
            </a:br>
            <a:r>
              <a:rPr lang="en-US" sz="16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ECSquareSansPro-Bold"/>
              </a:rPr>
              <a:t>believe climate change to be caused by human activity</a:t>
            </a:r>
            <a:endParaRPr lang="fr-BE" sz="1600" baseline="30000" dirty="0" smtClean="0">
              <a:solidFill>
                <a:schemeClr val="tx2">
                  <a:lumMod val="60000"/>
                  <a:lumOff val="40000"/>
                </a:schemeClr>
              </a:solidFill>
              <a:latin typeface="EC Square Sans Pro Medium" panose="020B05000000000200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995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81947" y="3630612"/>
            <a:ext cx="2425452" cy="808484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5761" r="24794"/>
          <a:stretch/>
        </p:blipFill>
        <p:spPr>
          <a:xfrm>
            <a:off x="-54172" y="-1"/>
            <a:ext cx="1296144" cy="4608513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809923" y="360040"/>
            <a:ext cx="543996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ECSquareSansPro-Bold"/>
              </a:rPr>
              <a:t>CIRCULAR ECONOMY, A WIN-WIN SITUATION</a:t>
            </a:r>
            <a:endParaRPr lang="fr-BE" sz="2000" baseline="30000" dirty="0" smtClean="0">
              <a:solidFill>
                <a:schemeClr val="tx2">
                  <a:lumMod val="60000"/>
                  <a:lumOff val="40000"/>
                </a:schemeClr>
              </a:solidFill>
              <a:latin typeface="EC Square Sans Pro Medium" panose="020B05000000000200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411129" y="3979933"/>
            <a:ext cx="2376264" cy="4514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2800"/>
              </a:lnSpc>
            </a:pPr>
            <a:r>
              <a:rPr lang="fr-BE" sz="3200" baseline="30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EC Square Sans Pro Medium" panose="020B0500000000020004" pitchFamily="34" charset="0"/>
                <a:cs typeface="Arial" panose="020B0604020202020204" pitchFamily="34" charset="0"/>
              </a:rPr>
              <a:t>#EU2050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16662" y="1152128"/>
            <a:ext cx="6120680" cy="1625729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1619944" y="2732563"/>
            <a:ext cx="160716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 smtClean="0"/>
              <a:t>Savings </a:t>
            </a:r>
            <a:r>
              <a:rPr lang="en-GB" sz="1200" b="1" dirty="0"/>
              <a:t>of </a:t>
            </a:r>
            <a:r>
              <a:rPr lang="en-GB" sz="1200" b="1" dirty="0" smtClean="0"/>
              <a:t/>
            </a:r>
            <a:br>
              <a:rPr lang="en-GB" sz="1200" b="1" dirty="0" smtClean="0"/>
            </a:br>
            <a:r>
              <a:rPr lang="en-GB" sz="1200" b="1" dirty="0" smtClean="0"/>
              <a:t>€</a:t>
            </a:r>
            <a:r>
              <a:rPr lang="en-GB" sz="1200" b="1" dirty="0"/>
              <a:t>600 </a:t>
            </a:r>
            <a:r>
              <a:rPr lang="en-GB" sz="1200" b="1" dirty="0" smtClean="0"/>
              <a:t>BILLION </a:t>
            </a:r>
            <a:r>
              <a:rPr lang="en-GB" sz="1200" dirty="0" smtClean="0"/>
              <a:t>for EU businesses</a:t>
            </a:r>
            <a:endParaRPr lang="en-GB" sz="1200" dirty="0"/>
          </a:p>
        </p:txBody>
      </p:sp>
      <p:sp>
        <p:nvSpPr>
          <p:cNvPr id="11" name="TextBox 10"/>
          <p:cNvSpPr txBox="1"/>
          <p:nvPr/>
        </p:nvSpPr>
        <p:spPr>
          <a:xfrm>
            <a:off x="3588869" y="2726544"/>
            <a:ext cx="160716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smtClean="0"/>
              <a:t>Creation of </a:t>
            </a:r>
            <a:r>
              <a:rPr lang="en-GB" sz="1200" b="1" dirty="0" smtClean="0"/>
              <a:t>580,000 JOBS</a:t>
            </a:r>
            <a:endParaRPr lang="en-GB" sz="1200" dirty="0"/>
          </a:p>
        </p:txBody>
      </p:sp>
      <p:sp>
        <p:nvSpPr>
          <p:cNvPr id="12" name="TextBox 11"/>
          <p:cNvSpPr txBox="1"/>
          <p:nvPr/>
        </p:nvSpPr>
        <p:spPr>
          <a:xfrm>
            <a:off x="5730180" y="2726544"/>
            <a:ext cx="160716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smtClean="0"/>
              <a:t>Reduction of EU carbon emissions by </a:t>
            </a:r>
            <a:r>
              <a:rPr lang="en-GB" sz="1200" b="1" dirty="0" smtClean="0"/>
              <a:t>450 MILLION TONNES </a:t>
            </a:r>
            <a:r>
              <a:rPr lang="en-GB" sz="1200" dirty="0" smtClean="0"/>
              <a:t>by 2030</a:t>
            </a:r>
            <a:endParaRPr lang="en-GB" sz="1200" dirty="0"/>
          </a:p>
        </p:txBody>
      </p:sp>
    </p:spTree>
    <p:extLst>
      <p:ext uri="{BB962C8B-B14F-4D97-AF65-F5344CB8AC3E}">
        <p14:creationId xmlns:p14="http://schemas.microsoft.com/office/powerpoint/2010/main" val="2499796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81947" y="3630612"/>
            <a:ext cx="2425452" cy="808484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5761" r="24794"/>
          <a:stretch/>
        </p:blipFill>
        <p:spPr>
          <a:xfrm>
            <a:off x="-54172" y="-1"/>
            <a:ext cx="1296144" cy="4608513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809923" y="360040"/>
            <a:ext cx="54399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ECSquareSansPro-Bold"/>
              </a:rPr>
              <a:t>EU BIOECONOMY</a:t>
            </a:r>
            <a:endParaRPr lang="fr-BE" sz="2000" baseline="30000" dirty="0" smtClean="0">
              <a:solidFill>
                <a:schemeClr val="tx2">
                  <a:lumMod val="60000"/>
                  <a:lumOff val="40000"/>
                </a:schemeClr>
              </a:solidFill>
              <a:latin typeface="EC Square Sans Pro Medium" panose="020B05000000000200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411129" y="3979933"/>
            <a:ext cx="2376264" cy="4514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2800"/>
              </a:lnSpc>
            </a:pPr>
            <a:r>
              <a:rPr lang="fr-BE" sz="3200" baseline="30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EC Square Sans Pro Medium" panose="020B0500000000020004" pitchFamily="34" charset="0"/>
                <a:cs typeface="Arial" panose="020B0604020202020204" pitchFamily="34" charset="0"/>
              </a:rPr>
              <a:t>#EU2050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607216" y="1245142"/>
            <a:ext cx="2438400" cy="83820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610123" y="2043081"/>
            <a:ext cx="4381500" cy="8001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610123" y="2716620"/>
            <a:ext cx="3790950" cy="781050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1025947" y="1584496"/>
            <a:ext cx="15121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ECSquareSansPro-Bold"/>
              </a:rPr>
              <a:t>EMPLOYMENT</a:t>
            </a:r>
            <a:endParaRPr lang="fr-BE" sz="1400" baseline="30000" dirty="0" smtClean="0">
              <a:solidFill>
                <a:schemeClr val="tx2">
                  <a:lumMod val="60000"/>
                  <a:lumOff val="40000"/>
                </a:schemeClr>
              </a:solidFill>
              <a:latin typeface="EC Square Sans Pro Medium" panose="020B05000000000200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043707" y="2289242"/>
            <a:ext cx="15121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ECSquareSansPro-Bold"/>
              </a:rPr>
              <a:t>TURNOVER</a:t>
            </a:r>
            <a:endParaRPr lang="fr-BE" sz="1400" baseline="30000" dirty="0" smtClean="0">
              <a:solidFill>
                <a:schemeClr val="tx2">
                  <a:lumMod val="60000"/>
                  <a:lumOff val="40000"/>
                </a:schemeClr>
              </a:solidFill>
              <a:latin typeface="EC Square Sans Pro Medium" panose="020B05000000000200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095048" y="2979223"/>
            <a:ext cx="15121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ECSquareSansPro-Bold"/>
              </a:rPr>
              <a:t>VALUE ADDED</a:t>
            </a:r>
            <a:endParaRPr lang="fr-BE" sz="1400" baseline="30000" dirty="0" smtClean="0">
              <a:solidFill>
                <a:schemeClr val="tx2">
                  <a:lumMod val="60000"/>
                  <a:lumOff val="40000"/>
                </a:schemeClr>
              </a:solidFill>
              <a:latin typeface="EC Square Sans Pro Medium" panose="020B0500000000020004" pitchFamily="34" charset="0"/>
              <a:cs typeface="Arial" panose="020B0604020202020204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082505" y="1514945"/>
            <a:ext cx="62396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ECSquareSansPro-Bold"/>
              </a:rPr>
              <a:t>jobs</a:t>
            </a:r>
            <a:endParaRPr lang="fr-BE" sz="1400" baseline="30000" dirty="0" smtClean="0">
              <a:solidFill>
                <a:schemeClr val="tx2">
                  <a:lumMod val="60000"/>
                  <a:lumOff val="40000"/>
                </a:schemeClr>
              </a:solidFill>
              <a:latin typeface="EC Square Sans Pro Medium" panose="020B05000000000200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7001932" y="2279052"/>
            <a:ext cx="7672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ECSquareSansPro-Bold"/>
              </a:rPr>
              <a:t>euros</a:t>
            </a:r>
            <a:endParaRPr lang="fr-BE" sz="1400" baseline="30000" dirty="0" smtClean="0">
              <a:solidFill>
                <a:schemeClr val="tx2">
                  <a:lumMod val="60000"/>
                  <a:lumOff val="40000"/>
                </a:schemeClr>
              </a:solidFill>
              <a:latin typeface="EC Square Sans Pro Medium" panose="020B05000000000200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312702" y="2979223"/>
            <a:ext cx="7672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ECSquareSansPro-Bold"/>
              </a:rPr>
              <a:t>euros</a:t>
            </a:r>
            <a:endParaRPr lang="fr-BE" sz="1400" baseline="30000" dirty="0" smtClean="0">
              <a:solidFill>
                <a:schemeClr val="tx2">
                  <a:lumMod val="60000"/>
                  <a:lumOff val="40000"/>
                </a:schemeClr>
              </a:solidFill>
              <a:latin typeface="EC Square Sans Pro Medium" panose="020B05000000000200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877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/>
          <a:srcRect l="23030" t="3894" r="50629" b="55214"/>
          <a:stretch/>
        </p:blipFill>
        <p:spPr>
          <a:xfrm>
            <a:off x="1457995" y="360040"/>
            <a:ext cx="3672408" cy="3361167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81947" y="3630612"/>
            <a:ext cx="2425452" cy="808484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726207" y="453159"/>
            <a:ext cx="568863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ECSquareSansPro-Bold"/>
              </a:rPr>
              <a:t>SPECIAL </a:t>
            </a:r>
            <a:r>
              <a:rPr lang="en-GB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ECSquareSansPro-Bold"/>
              </a:rPr>
              <a:t>EUROBAROMETER </a:t>
            </a:r>
          </a:p>
          <a:p>
            <a:r>
              <a:rPr lang="en-GB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ECSquareSansPro-Bold"/>
              </a:rPr>
              <a:t>ON CLIMATE CHANGE</a:t>
            </a:r>
            <a:endParaRPr lang="en-GB" sz="2400" b="1" dirty="0" smtClean="0">
              <a:solidFill>
                <a:schemeClr val="tx2">
                  <a:lumMod val="60000"/>
                  <a:lumOff val="40000"/>
                </a:schemeClr>
              </a:solidFill>
              <a:latin typeface="ECSquareSansPro-Bold"/>
            </a:endParaRPr>
          </a:p>
          <a:p>
            <a:endParaRPr lang="fr-BE" sz="2400" baseline="30000" dirty="0" smtClean="0">
              <a:solidFill>
                <a:schemeClr val="tx2">
                  <a:lumMod val="60000"/>
                  <a:lumOff val="40000"/>
                </a:schemeClr>
              </a:solidFill>
              <a:latin typeface="EC Square Sans Pro Medium" panose="020B0500000000020004" pitchFamily="34" charset="0"/>
              <a:cs typeface="Arial" panose="020B0604020202020204" pitchFamily="34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5761" r="24794"/>
          <a:stretch/>
        </p:blipFill>
        <p:spPr>
          <a:xfrm>
            <a:off x="-54172" y="864096"/>
            <a:ext cx="1053117" cy="3744416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3411129" y="3979933"/>
            <a:ext cx="2376264" cy="4514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2800"/>
              </a:lnSpc>
            </a:pPr>
            <a:r>
              <a:rPr lang="fr-BE" sz="3200" baseline="30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EC Square Sans Pro Medium" panose="020B0500000000020004" pitchFamily="34" charset="0"/>
                <a:cs typeface="Arial" panose="020B0604020202020204" pitchFamily="34" charset="0"/>
              </a:rPr>
              <a:t>#EU2050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274419" y="1728192"/>
            <a:ext cx="1516197" cy="17277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540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/>
          <a:srcRect l="47113" t="3894" r="19019" b="55214"/>
          <a:stretch/>
        </p:blipFill>
        <p:spPr>
          <a:xfrm>
            <a:off x="1214013" y="327874"/>
            <a:ext cx="4394232" cy="3128078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81947" y="3630612"/>
            <a:ext cx="2425452" cy="808484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726207" y="453159"/>
            <a:ext cx="568863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ECSquareSansPro-Bold"/>
              </a:rPr>
              <a:t>SPECIAL </a:t>
            </a:r>
            <a:r>
              <a:rPr lang="en-GB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ECSquareSansPro-Bold"/>
              </a:rPr>
              <a:t>EUROBAROMETER </a:t>
            </a:r>
          </a:p>
          <a:p>
            <a:r>
              <a:rPr lang="en-GB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ECSquareSansPro-Bold"/>
              </a:rPr>
              <a:t>ON CLIMATE CHANGE</a:t>
            </a:r>
            <a:endParaRPr lang="en-GB" sz="2400" b="1" dirty="0" smtClean="0">
              <a:solidFill>
                <a:schemeClr val="tx2">
                  <a:lumMod val="60000"/>
                  <a:lumOff val="40000"/>
                </a:schemeClr>
              </a:solidFill>
              <a:latin typeface="ECSquareSansPro-Bold"/>
            </a:endParaRPr>
          </a:p>
          <a:p>
            <a:endParaRPr lang="fr-BE" sz="2400" baseline="30000" dirty="0" smtClean="0">
              <a:solidFill>
                <a:schemeClr val="tx2">
                  <a:lumMod val="60000"/>
                  <a:lumOff val="40000"/>
                </a:schemeClr>
              </a:solidFill>
              <a:latin typeface="EC Square Sans Pro Medium" panose="020B0500000000020004" pitchFamily="34" charset="0"/>
              <a:cs typeface="Arial" panose="020B0604020202020204" pitchFamily="34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5761" r="24794"/>
          <a:stretch/>
        </p:blipFill>
        <p:spPr>
          <a:xfrm>
            <a:off x="-54172" y="864096"/>
            <a:ext cx="1053117" cy="3744416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3411129" y="3979933"/>
            <a:ext cx="2376264" cy="4514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2800"/>
              </a:lnSpc>
            </a:pPr>
            <a:r>
              <a:rPr lang="fr-BE" sz="3200" baseline="30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EC Square Sans Pro Medium" panose="020B0500000000020004" pitchFamily="34" charset="0"/>
                <a:cs typeface="Arial" panose="020B0604020202020204" pitchFamily="34" charset="0"/>
              </a:rPr>
              <a:t>#EU2050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490443" y="2177380"/>
            <a:ext cx="2002532" cy="13795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955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81947" y="3630612"/>
            <a:ext cx="2425452" cy="808484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726207" y="453159"/>
            <a:ext cx="568863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ECSquareSansPro-Bold"/>
              </a:rPr>
              <a:t>SPECIAL </a:t>
            </a:r>
            <a:r>
              <a:rPr lang="en-GB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ECSquareSansPro-Bold"/>
              </a:rPr>
              <a:t>EUROBAROMETER </a:t>
            </a:r>
          </a:p>
          <a:p>
            <a:r>
              <a:rPr lang="en-GB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ECSquareSansPro-Bold"/>
              </a:rPr>
              <a:t>ON CLIMATE CHANGE</a:t>
            </a:r>
            <a:endParaRPr lang="en-GB" sz="2400" b="1" dirty="0" smtClean="0">
              <a:solidFill>
                <a:schemeClr val="tx2">
                  <a:lumMod val="60000"/>
                  <a:lumOff val="40000"/>
                </a:schemeClr>
              </a:solidFill>
              <a:latin typeface="ECSquareSansPro-Bold"/>
            </a:endParaRPr>
          </a:p>
          <a:p>
            <a:endParaRPr lang="fr-BE" sz="2400" baseline="30000" dirty="0" smtClean="0">
              <a:solidFill>
                <a:schemeClr val="tx2">
                  <a:lumMod val="60000"/>
                  <a:lumOff val="40000"/>
                </a:schemeClr>
              </a:solidFill>
              <a:latin typeface="EC Square Sans Pro Medium" panose="020B0500000000020004" pitchFamily="34" charset="0"/>
              <a:cs typeface="Arial" panose="020B0604020202020204" pitchFamily="34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5761" r="24794"/>
          <a:stretch/>
        </p:blipFill>
        <p:spPr>
          <a:xfrm>
            <a:off x="-54172" y="864096"/>
            <a:ext cx="1053117" cy="3744416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3411129" y="3979933"/>
            <a:ext cx="2376264" cy="4514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2800"/>
              </a:lnSpc>
            </a:pPr>
            <a:r>
              <a:rPr lang="fr-BE" sz="3200" baseline="30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EC Square Sans Pro Medium" panose="020B0500000000020004" pitchFamily="34" charset="0"/>
                <a:cs typeface="Arial" panose="020B0604020202020204" pitchFamily="34" charset="0"/>
              </a:rPr>
              <a:t>#EU2050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58395" y="1658030"/>
            <a:ext cx="2002532" cy="1379522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602095" y="1391611"/>
            <a:ext cx="3562350" cy="971550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1674019" y="2265393"/>
            <a:ext cx="3213274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ECSquareSansPro-Bold"/>
              </a:rPr>
              <a:t>85% of Europeans </a:t>
            </a:r>
            <a:r>
              <a:rPr lang="en-US" sz="16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ECSquareSansPro-Bold"/>
              </a:rPr>
              <a:t/>
            </a:r>
            <a:br>
              <a:rPr lang="en-US" sz="16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ECSquareSansPro-Bold"/>
              </a:rPr>
            </a:br>
            <a:r>
              <a:rPr lang="en-US" sz="16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ECSquareSansPro-Bold"/>
              </a:rPr>
              <a:t>agree that fighting climate change and using energy more efficiently can create economic growth and jobs in Europe</a:t>
            </a:r>
            <a:endParaRPr lang="fr-BE" sz="1600" baseline="30000" dirty="0" smtClean="0">
              <a:solidFill>
                <a:schemeClr val="tx2">
                  <a:lumMod val="60000"/>
                  <a:lumOff val="40000"/>
                </a:schemeClr>
              </a:solidFill>
              <a:latin typeface="EC Square Sans Pro Medium" panose="020B05000000000200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8196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/>
          <a:srcRect l="13818" t="66078" r="28161" b="2638"/>
          <a:stretch/>
        </p:blipFill>
        <p:spPr>
          <a:xfrm>
            <a:off x="1115881" y="1525503"/>
            <a:ext cx="6691518" cy="213357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81947" y="3630612"/>
            <a:ext cx="2425452" cy="808484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5761" r="24794"/>
          <a:stretch/>
        </p:blipFill>
        <p:spPr>
          <a:xfrm>
            <a:off x="-54172" y="-1"/>
            <a:ext cx="1296144" cy="4608513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/>
          <a:srcRect l="79194" t="59401" r="2122" b="2638"/>
          <a:stretch/>
        </p:blipFill>
        <p:spPr>
          <a:xfrm>
            <a:off x="6161033" y="0"/>
            <a:ext cx="1646366" cy="1978058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809923" y="360040"/>
            <a:ext cx="543996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ECSquareSansPro-Bold"/>
              </a:rPr>
              <a:t>THE EU HAS SUCCESSFULLY DECOUPLED </a:t>
            </a:r>
            <a:r>
              <a:rPr lang="en-US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ECSquareSansPro-Bold"/>
              </a:rPr>
              <a:t>GREENHOUSE GAS </a:t>
            </a:r>
            <a:r>
              <a:rPr lang="en-US" sz="20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ECSquareSansPro-Bold"/>
              </a:rPr>
              <a:t>EMISSIONS FROM ECONOMIC GROWTH</a:t>
            </a:r>
            <a:endParaRPr lang="fr-BE" sz="2000" baseline="30000" dirty="0" smtClean="0">
              <a:solidFill>
                <a:schemeClr val="tx2">
                  <a:lumMod val="60000"/>
                  <a:lumOff val="40000"/>
                </a:schemeClr>
              </a:solidFill>
              <a:latin typeface="EC Square Sans Pro Medium" panose="020B05000000000200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411129" y="3979933"/>
            <a:ext cx="2376264" cy="4514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2800"/>
              </a:lnSpc>
            </a:pPr>
            <a:r>
              <a:rPr lang="fr-BE" sz="3200" baseline="30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EC Square Sans Pro Medium" panose="020B0500000000020004" pitchFamily="34" charset="0"/>
                <a:cs typeface="Arial" panose="020B0604020202020204" pitchFamily="34" charset="0"/>
              </a:rPr>
              <a:t>#EU2050</a:t>
            </a:r>
          </a:p>
        </p:txBody>
      </p:sp>
    </p:spTree>
    <p:extLst>
      <p:ext uri="{BB962C8B-B14F-4D97-AF65-F5344CB8AC3E}">
        <p14:creationId xmlns:p14="http://schemas.microsoft.com/office/powerpoint/2010/main" val="550183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81947" y="3630612"/>
            <a:ext cx="2425452" cy="808484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5761" r="24794"/>
          <a:stretch/>
        </p:blipFill>
        <p:spPr>
          <a:xfrm>
            <a:off x="-54172" y="-1"/>
            <a:ext cx="1296144" cy="4608513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809923" y="360040"/>
            <a:ext cx="54399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ECSquareSansPro-Bold"/>
              </a:rPr>
              <a:t>SUSTAINABLE INVESTMENTS</a:t>
            </a:r>
            <a:endParaRPr lang="fr-BE" sz="2000" baseline="30000" dirty="0" smtClean="0">
              <a:solidFill>
                <a:schemeClr val="tx2">
                  <a:lumMod val="60000"/>
                  <a:lumOff val="40000"/>
                </a:schemeClr>
              </a:solidFill>
              <a:latin typeface="EC Square Sans Pro Medium" panose="020B05000000000200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411129" y="3979933"/>
            <a:ext cx="2376264" cy="4514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2800"/>
              </a:lnSpc>
            </a:pPr>
            <a:r>
              <a:rPr lang="fr-BE" sz="3200" baseline="30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EC Square Sans Pro Medium" panose="020B0500000000020004" pitchFamily="34" charset="0"/>
                <a:cs typeface="Arial" panose="020B0604020202020204" pitchFamily="34" charset="0"/>
              </a:rPr>
              <a:t>#EU2050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41972" y="829480"/>
            <a:ext cx="5472608" cy="2009535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2034059" y="2839015"/>
            <a:ext cx="543996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ECSquareSansPro-Bold"/>
              </a:rPr>
              <a:t>At least 40% of European Fund for Strategic Investments infrastructure and innovation projects will aim to contribute to climate action</a:t>
            </a:r>
            <a:endParaRPr lang="fr-BE" sz="1600" baseline="30000" dirty="0" smtClean="0">
              <a:solidFill>
                <a:schemeClr val="tx2">
                  <a:lumMod val="60000"/>
                  <a:lumOff val="40000"/>
                </a:schemeClr>
              </a:solidFill>
              <a:latin typeface="EC Square Sans Pro Medium" panose="020B05000000000200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8785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81947" y="3630612"/>
            <a:ext cx="2425452" cy="808484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5761" r="24794"/>
          <a:stretch/>
        </p:blipFill>
        <p:spPr>
          <a:xfrm>
            <a:off x="-54172" y="-1"/>
            <a:ext cx="1296144" cy="4608513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809923" y="360040"/>
            <a:ext cx="543996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ECSquareSansPro-Bold"/>
              </a:rPr>
              <a:t>EU’S ENERGY IMPORT DEPENDENCE WILL BE MASSIVELY REDUCED BY 2050</a:t>
            </a:r>
            <a:endParaRPr lang="fr-BE" sz="2000" baseline="30000" dirty="0" smtClean="0">
              <a:solidFill>
                <a:schemeClr val="tx2">
                  <a:lumMod val="60000"/>
                  <a:lumOff val="40000"/>
                </a:schemeClr>
              </a:solidFill>
              <a:latin typeface="EC Square Sans Pro Medium" panose="020B05000000000200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411129" y="3979933"/>
            <a:ext cx="2376264" cy="4514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2800"/>
              </a:lnSpc>
            </a:pPr>
            <a:r>
              <a:rPr lang="fr-BE" sz="3200" baseline="30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EC Square Sans Pro Medium" panose="020B0500000000020004" pitchFamily="34" charset="0"/>
                <a:cs typeface="Arial" panose="020B0604020202020204" pitchFamily="34" charset="0"/>
              </a:rPr>
              <a:t>#EU2050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41972" y="1547402"/>
            <a:ext cx="6426110" cy="15137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3050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81947" y="3630612"/>
            <a:ext cx="2425452" cy="808484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5761" r="24794"/>
          <a:stretch/>
        </p:blipFill>
        <p:spPr>
          <a:xfrm>
            <a:off x="-54172" y="-1"/>
            <a:ext cx="1296144" cy="4608513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809923" y="360040"/>
            <a:ext cx="54399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ECSquareSansPro-Bold"/>
              </a:rPr>
              <a:t>THE RENEWABLE ENERGY REVOLUTION</a:t>
            </a:r>
            <a:endParaRPr lang="fr-BE" sz="2000" baseline="30000" dirty="0" smtClean="0">
              <a:solidFill>
                <a:schemeClr val="tx2">
                  <a:lumMod val="60000"/>
                  <a:lumOff val="40000"/>
                </a:schemeClr>
              </a:solidFill>
              <a:latin typeface="EC Square Sans Pro Medium" panose="020B05000000000200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411129" y="3979933"/>
            <a:ext cx="2376264" cy="4514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2800"/>
              </a:lnSpc>
            </a:pPr>
            <a:r>
              <a:rPr lang="fr-BE" sz="3200" baseline="30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EC Square Sans Pro Medium" panose="020B0500000000020004" pitchFamily="34" charset="0"/>
                <a:cs typeface="Arial" panose="020B0604020202020204" pitchFamily="34" charset="0"/>
              </a:rPr>
              <a:t>#EU2050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33412" y="1348960"/>
            <a:ext cx="5976664" cy="1343522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1530003" y="2943635"/>
            <a:ext cx="57606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ECSquareSansPro-Bold"/>
              </a:rPr>
              <a:t>The share of renewable energy in final energy consumption nearly doubled</a:t>
            </a:r>
            <a:endParaRPr lang="fr-BE" sz="1600" baseline="30000" dirty="0" smtClean="0">
              <a:solidFill>
                <a:schemeClr val="tx2">
                  <a:lumMod val="60000"/>
                  <a:lumOff val="40000"/>
                </a:schemeClr>
              </a:solidFill>
              <a:latin typeface="EC Square Sans Pro Medium" panose="020B05000000000200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5938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81947" y="3630612"/>
            <a:ext cx="2425452" cy="808484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5761" r="24794"/>
          <a:stretch/>
        </p:blipFill>
        <p:spPr>
          <a:xfrm>
            <a:off x="-54172" y="-1"/>
            <a:ext cx="1296144" cy="4608513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809923" y="282081"/>
            <a:ext cx="543996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ECSquareSansPro-Bold"/>
              </a:rPr>
              <a:t>INVESTMENT IN THE EUROPEAN INFRASTRUCTURE NETWORKS</a:t>
            </a:r>
            <a:r>
              <a:rPr lang="en-US" sz="20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ECSquareSansPro-Bold"/>
              </a:rPr>
              <a:t>: </a:t>
            </a:r>
            <a:r>
              <a:rPr lang="en-US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ECSquareSansPro-Bold"/>
              </a:rPr>
              <a:t/>
            </a:r>
            <a:br>
              <a:rPr lang="en-US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ECSquareSansPro-Bold"/>
              </a:rPr>
            </a:br>
            <a:r>
              <a:rPr lang="en-US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ECSquareSansPro-Bold"/>
              </a:rPr>
              <a:t>€42 BILLION BETWEEN 2021 AND 2027</a:t>
            </a:r>
            <a:endParaRPr lang="fr-BE" sz="2000" baseline="30000" dirty="0" smtClean="0">
              <a:solidFill>
                <a:schemeClr val="tx2">
                  <a:lumMod val="60000"/>
                  <a:lumOff val="40000"/>
                </a:schemeClr>
              </a:solidFill>
              <a:latin typeface="EC Square Sans Pro Medium" panose="020B05000000000200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411129" y="3979933"/>
            <a:ext cx="2376264" cy="4514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2800"/>
              </a:lnSpc>
            </a:pPr>
            <a:r>
              <a:rPr lang="fr-BE" sz="3200" baseline="30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EC Square Sans Pro Medium" panose="020B0500000000020004" pitchFamily="34" charset="0"/>
                <a:cs typeface="Arial" panose="020B0604020202020204" pitchFamily="34" charset="0"/>
              </a:rPr>
              <a:t>#EU2050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85648" y="1224136"/>
            <a:ext cx="6786587" cy="1813742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1530003" y="3195745"/>
            <a:ext cx="57606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ECSquareSansPro-Bold"/>
              </a:rPr>
              <a:t>With a target of 60% of its budget contributing to climate objectives</a:t>
            </a:r>
            <a:endParaRPr lang="fr-BE" sz="1600" baseline="30000" dirty="0" smtClean="0">
              <a:solidFill>
                <a:schemeClr val="tx2">
                  <a:lumMod val="60000"/>
                  <a:lumOff val="40000"/>
                </a:schemeClr>
              </a:solidFill>
              <a:latin typeface="EC Square Sans Pro Medium" panose="020B05000000000200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4480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81947" y="3630612"/>
            <a:ext cx="2425452" cy="808484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5761" r="24794"/>
          <a:stretch/>
        </p:blipFill>
        <p:spPr>
          <a:xfrm>
            <a:off x="-54172" y="-1"/>
            <a:ext cx="1296144" cy="4608513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737915" y="161369"/>
            <a:ext cx="543996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ECSquareSansPro-Bold"/>
              </a:rPr>
              <a:t>IMPACT OF TRANSITION TO CLIMATE NEUTRALITY ON JOBS</a:t>
            </a:r>
            <a:endParaRPr lang="fr-BE" sz="2000" baseline="30000" dirty="0" smtClean="0">
              <a:solidFill>
                <a:schemeClr val="tx2">
                  <a:lumMod val="60000"/>
                  <a:lumOff val="40000"/>
                </a:schemeClr>
              </a:solidFill>
              <a:latin typeface="EC Square Sans Pro Medium" panose="020B05000000000200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411129" y="3979933"/>
            <a:ext cx="2376264" cy="4514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2800"/>
              </a:lnSpc>
            </a:pPr>
            <a:r>
              <a:rPr lang="fr-BE" sz="3200" baseline="30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EC Square Sans Pro Medium" panose="020B0500000000020004" pitchFamily="34" charset="0"/>
                <a:cs typeface="Arial" panose="020B0604020202020204" pitchFamily="34" charset="0"/>
              </a:rPr>
              <a:t>#EU2050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13979" y="869255"/>
            <a:ext cx="5519179" cy="29600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3697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81947" y="3630612"/>
            <a:ext cx="2425452" cy="808484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5761" r="24794"/>
          <a:stretch/>
        </p:blipFill>
        <p:spPr>
          <a:xfrm>
            <a:off x="-54172" y="-1"/>
            <a:ext cx="1296144" cy="4608513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809923" y="360040"/>
            <a:ext cx="54399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ECSquareSansPro-Bold"/>
              </a:rPr>
              <a:t>SUSTAINABLE FINANCE</a:t>
            </a:r>
            <a:endParaRPr lang="fr-BE" sz="2000" baseline="30000" dirty="0" smtClean="0">
              <a:solidFill>
                <a:schemeClr val="tx2">
                  <a:lumMod val="60000"/>
                  <a:lumOff val="40000"/>
                </a:schemeClr>
              </a:solidFill>
              <a:latin typeface="EC Square Sans Pro Medium" panose="020B05000000000200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411129" y="3979933"/>
            <a:ext cx="2376264" cy="4514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2800"/>
              </a:lnSpc>
            </a:pPr>
            <a:r>
              <a:rPr lang="fr-BE" sz="3200" baseline="30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EC Square Sans Pro Medium" panose="020B0500000000020004" pitchFamily="34" charset="0"/>
                <a:cs typeface="Arial" panose="020B0604020202020204" pitchFamily="34" charset="0"/>
              </a:rPr>
              <a:t>#EU2050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72800" y="1053431"/>
            <a:ext cx="5909767" cy="1216571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454118" y="2270002"/>
            <a:ext cx="147721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 smtClean="0"/>
              <a:t>Sustainability considerations</a:t>
            </a:r>
            <a:r>
              <a:rPr lang="en-GB" sz="1200" dirty="0" smtClean="0"/>
              <a:t> as part of financial decision-making</a:t>
            </a:r>
            <a:endParaRPr lang="en-GB" sz="1200" dirty="0"/>
          </a:p>
        </p:txBody>
      </p:sp>
      <p:sp>
        <p:nvSpPr>
          <p:cNvPr id="9" name="TextBox 8"/>
          <p:cNvSpPr txBox="1"/>
          <p:nvPr/>
        </p:nvSpPr>
        <p:spPr>
          <a:xfrm>
            <a:off x="3546227" y="2270002"/>
            <a:ext cx="172131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smtClean="0"/>
              <a:t>Fostering more </a:t>
            </a:r>
            <a:r>
              <a:rPr lang="en-GB" sz="1200" b="1" dirty="0" smtClean="0"/>
              <a:t>sustainable private investments </a:t>
            </a:r>
            <a:r>
              <a:rPr lang="en-GB" sz="1200" dirty="0" smtClean="0"/>
              <a:t>is one of the goals of the Capital Markets Union</a:t>
            </a:r>
            <a:endParaRPr lang="en-GB" sz="1200" dirty="0"/>
          </a:p>
        </p:txBody>
      </p:sp>
      <p:sp>
        <p:nvSpPr>
          <p:cNvPr id="11" name="TextBox 10"/>
          <p:cNvSpPr txBox="1"/>
          <p:nvPr/>
        </p:nvSpPr>
        <p:spPr>
          <a:xfrm>
            <a:off x="5787393" y="2255622"/>
            <a:ext cx="182019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 smtClean="0"/>
              <a:t>Major investments </a:t>
            </a:r>
            <a:r>
              <a:rPr lang="en-GB" sz="1200" dirty="0" smtClean="0"/>
              <a:t>are needed to deliver on climate, environmental and social sustainability targets</a:t>
            </a:r>
            <a:endParaRPr lang="en-GB" sz="1200" dirty="0"/>
          </a:p>
        </p:txBody>
      </p:sp>
    </p:spTree>
    <p:extLst>
      <p:ext uri="{BB962C8B-B14F-4D97-AF65-F5344CB8AC3E}">
        <p14:creationId xmlns:p14="http://schemas.microsoft.com/office/powerpoint/2010/main" val="1929136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258</TotalTime>
  <Words>211</Words>
  <Application>Microsoft Office PowerPoint</Application>
  <PresentationFormat>Custom</PresentationFormat>
  <Paragraphs>47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Arial</vt:lpstr>
      <vt:lpstr>Calibri</vt:lpstr>
      <vt:lpstr>EC Square Sans Pro Medium</vt:lpstr>
      <vt:lpstr>ECSquareSansPro-Bold</vt:lpstr>
      <vt:lpstr>Verdana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European Commission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DEROISY Frederic Philippe (COMM-EXT)</dc:creator>
  <cp:lastModifiedBy>SUMOVA Veronika (COMM-EXT)</cp:lastModifiedBy>
  <cp:revision>41</cp:revision>
  <dcterms:created xsi:type="dcterms:W3CDTF">2016-11-16T15:01:15Z</dcterms:created>
  <dcterms:modified xsi:type="dcterms:W3CDTF">2018-11-28T10:07:38Z</dcterms:modified>
</cp:coreProperties>
</file>