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SS Daniel (EEAS-ISLAMABAD)" initials="CD(" lastIdx="8" clrIdx="0">
    <p:extLst>
      <p:ext uri="{19B8F6BF-5375-455C-9EA6-DF929625EA0E}">
        <p15:presenceInfo xmlns:p15="http://schemas.microsoft.com/office/powerpoint/2012/main" userId="CLAUSS Daniel (EEAS-ISLAMABA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3"/>
    <a:srgbClr val="FFFF79"/>
    <a:srgbClr val="00CC00"/>
    <a:srgbClr val="507BC8"/>
    <a:srgbClr val="006FDE"/>
    <a:srgbClr val="0066CC"/>
    <a:srgbClr val="0075EA"/>
    <a:srgbClr val="3174FB"/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6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41653-D22B-498F-8828-F5A31DC20C8A}" type="doc">
      <dgm:prSet loTypeId="urn:microsoft.com/office/officeart/2005/8/layout/cycle6" loCatId="cycl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D7E513BD-ACE9-4A24-BC51-C76D8029E00A}">
      <dgm:prSet phldrT="[Text]" custT="1"/>
      <dgm:spPr>
        <a:solidFill>
          <a:srgbClr val="FFFFA3"/>
        </a:solidFill>
      </dgm:spPr>
      <dgm:t>
        <a:bodyPr/>
        <a:lstStyle/>
        <a:p>
          <a:r>
            <a:rPr lang="en-GB" sz="1300" b="0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Preparation of a </a:t>
          </a:r>
          <a:r>
            <a:rPr lang="en-GB" sz="1300" b="1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list of issues </a:t>
          </a:r>
          <a:r>
            <a:rPr lang="en-GB" sz="1300" b="0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by the European Union</a:t>
          </a:r>
          <a:endParaRPr lang="en-US" sz="1300" dirty="0"/>
        </a:p>
      </dgm:t>
    </dgm:pt>
    <dgm:pt modelId="{0E690E8F-3CAE-41BE-B792-21A55CECDD61}" type="parTrans" cxnId="{1580BF02-4634-45F8-9AF6-F16F69E7E548}">
      <dgm:prSet/>
      <dgm:spPr/>
      <dgm:t>
        <a:bodyPr/>
        <a:lstStyle/>
        <a:p>
          <a:endParaRPr lang="en-US"/>
        </a:p>
      </dgm:t>
    </dgm:pt>
    <dgm:pt modelId="{26981502-0403-4AD6-9CA9-691C8D122324}" type="sibTrans" cxnId="{1580BF02-4634-45F8-9AF6-F16F69E7E548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7DF0E5B4-42A0-4ACB-853F-B242D16243E0}">
      <dgm:prSet custT="1"/>
      <dgm:spPr>
        <a:solidFill>
          <a:srgbClr val="FFFFA3"/>
        </a:solidFill>
      </dgm:spPr>
      <dgm:t>
        <a:bodyPr/>
        <a:lstStyle/>
        <a:p>
          <a:r>
            <a:rPr lang="en-GB" sz="1300" b="0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List of issues sent to the government of Pakistan</a:t>
          </a:r>
          <a:endParaRPr lang="en-US" sz="1300" dirty="0">
            <a:solidFill>
              <a:schemeClr val="accent6">
                <a:lumMod val="75000"/>
              </a:schemeClr>
            </a:solidFill>
          </a:endParaRPr>
        </a:p>
      </dgm:t>
    </dgm:pt>
    <dgm:pt modelId="{BD85928D-E22F-4A0E-8F88-9B65D2CC8274}" type="parTrans" cxnId="{BAB79D02-A7E5-4176-BF62-A61F750C69F7}">
      <dgm:prSet/>
      <dgm:spPr/>
      <dgm:t>
        <a:bodyPr/>
        <a:lstStyle/>
        <a:p>
          <a:endParaRPr lang="en-US"/>
        </a:p>
      </dgm:t>
    </dgm:pt>
    <dgm:pt modelId="{D03A43FB-B02F-4033-829D-EF1066E62AF1}" type="sibTrans" cxnId="{BAB79D02-A7E5-4176-BF62-A61F750C69F7}">
      <dgm:prSet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FAEADF93-6922-496B-AA9D-DBE7901F5C78}">
      <dgm:prSet custT="1"/>
      <dgm:spPr>
        <a:solidFill>
          <a:srgbClr val="FFFFA3"/>
        </a:solidFill>
      </dgm:spPr>
      <dgm:t>
        <a:bodyPr/>
        <a:lstStyle/>
        <a:p>
          <a:r>
            <a:rPr lang="en-GB" sz="1300" b="0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GSP+ </a:t>
          </a:r>
          <a:r>
            <a:rPr lang="en-GB" sz="1300" b="1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Monitoring mission </a:t>
          </a:r>
          <a:r>
            <a:rPr lang="en-GB" sz="1300" b="0" u="none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to Pakistan</a:t>
          </a:r>
          <a:endParaRPr lang="en-US" sz="1300" dirty="0">
            <a:solidFill>
              <a:schemeClr val="accent6">
                <a:lumMod val="75000"/>
              </a:schemeClr>
            </a:solidFill>
          </a:endParaRPr>
        </a:p>
      </dgm:t>
    </dgm:pt>
    <dgm:pt modelId="{AAC923BE-7B02-482C-BC0D-1FE2475997B2}" type="parTrans" cxnId="{CAE59C37-A2BF-4D95-B225-48A4139001B3}">
      <dgm:prSet/>
      <dgm:spPr/>
      <dgm:t>
        <a:bodyPr/>
        <a:lstStyle/>
        <a:p>
          <a:endParaRPr lang="en-US"/>
        </a:p>
      </dgm:t>
    </dgm:pt>
    <dgm:pt modelId="{7B861CED-C64E-4596-A1A7-BFC369030733}" type="sibTrans" cxnId="{CAE59C37-A2BF-4D95-B225-48A4139001B3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08D58005-00E8-4245-B5D4-1B0E837F6E89}">
      <dgm:prSet custT="1"/>
      <dgm:spPr>
        <a:solidFill>
          <a:srgbClr val="FFFFA3"/>
        </a:solidFill>
      </dgm:spPr>
      <dgm:t>
        <a:bodyPr/>
        <a:lstStyle/>
        <a:p>
          <a:r>
            <a:rPr lang="en-GB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The report is submitted to the </a:t>
          </a:r>
          <a:r>
            <a:rPr lang="en-GB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European Parliament </a:t>
          </a:r>
          <a:r>
            <a:rPr lang="en-GB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and to the </a:t>
          </a:r>
          <a:r>
            <a:rPr lang="en-GB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Council</a:t>
          </a:r>
          <a:endParaRPr lang="en-US" sz="1300" b="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9289E971-C935-4026-B529-D58BDC214DDA}" type="parTrans" cxnId="{47F4CA69-5FC0-406C-8AC7-22F60A17925C}">
      <dgm:prSet/>
      <dgm:spPr/>
      <dgm:t>
        <a:bodyPr/>
        <a:lstStyle/>
        <a:p>
          <a:endParaRPr lang="en-US"/>
        </a:p>
      </dgm:t>
    </dgm:pt>
    <dgm:pt modelId="{27570446-2485-447E-BDE3-0C74AE34E701}" type="sibTrans" cxnId="{47F4CA69-5FC0-406C-8AC7-22F60A17925C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0CF8FCED-1E0B-4FA5-9C8A-B62CA090FFFF}">
      <dgm:prSet custT="1"/>
      <dgm:spPr>
        <a:solidFill>
          <a:srgbClr val="FFFFA3"/>
        </a:solidFill>
      </dgm:spPr>
      <dgm:t>
        <a:bodyPr/>
        <a:lstStyle/>
        <a:p>
          <a:r>
            <a:rPr lang="en-GB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Discussion </a:t>
          </a:r>
          <a:r>
            <a:rPr lang="en-GB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in European Parliament Committee of International Trade (INTA)</a:t>
          </a:r>
          <a:endParaRPr lang="en-US" sz="130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A356B5F5-CE61-49DB-84CE-7B91DC631571}" type="parTrans" cxnId="{3E719352-9026-4587-9E63-099AEB71B2CC}">
      <dgm:prSet/>
      <dgm:spPr/>
      <dgm:t>
        <a:bodyPr/>
        <a:lstStyle/>
        <a:p>
          <a:endParaRPr lang="en-US"/>
        </a:p>
      </dgm:t>
    </dgm:pt>
    <dgm:pt modelId="{AB1544DD-6985-43AA-9956-89FC203AA4BB}" type="sibTrans" cxnId="{3E719352-9026-4587-9E63-099AEB71B2CC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A755D4AB-CC10-47A6-B36C-9D2BD334AF74}">
      <dgm:prSet custT="1"/>
      <dgm:spPr>
        <a:solidFill>
          <a:srgbClr val="FFFFA3"/>
        </a:solidFill>
      </dgm:spPr>
      <dgm:t>
        <a:bodyPr/>
        <a:lstStyle/>
        <a:p>
          <a:r>
            <a:rPr lang="en-GB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Presentation </a:t>
          </a:r>
          <a:r>
            <a:rPr lang="en-GB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of the report to the Council in the Council Working Party on GSP </a:t>
          </a:r>
          <a:endParaRPr lang="en-US" sz="130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38BEFF8E-3406-46AF-B2C0-C6ACCD1C19D4}" type="parTrans" cxnId="{CA6ED950-C891-4CEB-869A-CE62925365ED}">
      <dgm:prSet/>
      <dgm:spPr/>
      <dgm:t>
        <a:bodyPr/>
        <a:lstStyle/>
        <a:p>
          <a:endParaRPr lang="en-US"/>
        </a:p>
      </dgm:t>
    </dgm:pt>
    <dgm:pt modelId="{510E19F3-4589-4EC9-BBCE-A8C0F9A5F0CE}" type="sibTrans" cxnId="{CA6ED950-C891-4CEB-869A-CE62925365ED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7B9A42D9-3206-4C5D-B776-752EF5CE31AA}">
      <dgm:prSet custT="1"/>
      <dgm:spPr>
        <a:solidFill>
          <a:srgbClr val="FFFFA3"/>
        </a:solidFill>
      </dgm:spPr>
      <dgm:t>
        <a:bodyPr/>
        <a:lstStyle/>
        <a:p>
          <a:r>
            <a:rPr lang="en-GB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Definition of </a:t>
          </a:r>
          <a:r>
            <a:rPr lang="en-GB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monitoring priorities</a:t>
          </a:r>
          <a:endParaRPr lang="en-US" sz="1300" b="1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A3C8F75C-7C41-4FF4-83EB-3CF5F2A4AFF2}" type="parTrans" cxnId="{0BC188EF-C1D9-432B-BEA4-44FE38B8420B}">
      <dgm:prSet/>
      <dgm:spPr/>
      <dgm:t>
        <a:bodyPr/>
        <a:lstStyle/>
        <a:p>
          <a:endParaRPr lang="en-US"/>
        </a:p>
      </dgm:t>
    </dgm:pt>
    <dgm:pt modelId="{82648C65-4CEA-4E25-AEF7-9203460779D1}" type="sibTrans" cxnId="{0BC188EF-C1D9-432B-BEA4-44FE38B8420B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886AA8CA-6404-42C2-B7DF-6989213F46B1}">
      <dgm:prSet phldrT="[Text]" custT="1"/>
      <dgm:spPr>
        <a:solidFill>
          <a:srgbClr val="FFFFA3"/>
        </a:solidFill>
      </dgm:spPr>
      <dgm:t>
        <a:bodyPr/>
        <a:lstStyle/>
        <a:p>
          <a:r>
            <a:rPr lang="en-US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Consultations</a:t>
          </a:r>
          <a:r>
            <a:rPr lang="en-US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 with </a:t>
          </a:r>
          <a:r>
            <a:rPr lang="en-US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civil society </a:t>
          </a:r>
          <a:r>
            <a:rPr lang="en-US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and </a:t>
          </a:r>
          <a:r>
            <a:rPr lang="en-US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international organizations</a:t>
          </a:r>
          <a:r>
            <a:rPr lang="en-US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 by</a:t>
          </a:r>
          <a:r>
            <a:rPr lang="en-US" sz="1300" b="1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1300" b="0" u="none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GSP Expert Group</a:t>
          </a:r>
        </a:p>
      </dgm:t>
    </dgm:pt>
    <dgm:pt modelId="{51204B24-AC87-41ED-AA58-FFC4CA951D2F}" type="parTrans" cxnId="{8A6B37D8-AB24-454F-93F2-D56468213A92}">
      <dgm:prSet/>
      <dgm:spPr/>
      <dgm:t>
        <a:bodyPr/>
        <a:lstStyle/>
        <a:p>
          <a:endParaRPr lang="en-US"/>
        </a:p>
      </dgm:t>
    </dgm:pt>
    <dgm:pt modelId="{94B8E493-1DFA-4905-8627-E959E226BFDB}" type="sibTrans" cxnId="{8A6B37D8-AB24-454F-93F2-D56468213A92}">
      <dgm:prSet/>
      <dgm:spPr>
        <a:ln>
          <a:solidFill>
            <a:srgbClr val="FFFFA3"/>
          </a:solidFill>
        </a:ln>
      </dgm:spPr>
      <dgm:t>
        <a:bodyPr/>
        <a:lstStyle/>
        <a:p>
          <a:endParaRPr lang="en-US"/>
        </a:p>
      </dgm:t>
    </dgm:pt>
    <dgm:pt modelId="{03CA2B93-40A1-45ED-A8EE-A19A72D06D6A}">
      <dgm:prSet custT="1"/>
      <dgm:spPr>
        <a:solidFill>
          <a:srgbClr val="FFFFA3"/>
        </a:solidFill>
      </dgm:spPr>
      <dgm:t>
        <a:bodyPr/>
        <a:lstStyle/>
        <a:p>
          <a:r>
            <a:rPr lang="fr-BE" sz="1300" b="1" u="none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Times New Roman" panose="02020603050405020304" pitchFamily="18" charset="0"/>
            </a:rPr>
            <a:t>Drafting </a:t>
          </a:r>
          <a:r>
            <a:rPr lang="fr-BE" sz="1300" b="0" u="none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Times New Roman" panose="02020603050405020304" pitchFamily="18" charset="0"/>
            </a:rPr>
            <a:t>of the </a:t>
          </a:r>
          <a:r>
            <a:rPr lang="fr-BE" sz="1300" b="1" u="none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Times New Roman" panose="02020603050405020304" pitchFamily="18" charset="0"/>
            </a:rPr>
            <a:t>GSP+ report</a:t>
          </a:r>
        </a:p>
      </dgm:t>
    </dgm:pt>
    <dgm:pt modelId="{02A9391A-8A63-49EF-B6A3-593FF07D4407}" type="parTrans" cxnId="{C781F7E1-6BBE-42E3-8979-6F89ADB5A05F}">
      <dgm:prSet/>
      <dgm:spPr/>
      <dgm:t>
        <a:bodyPr/>
        <a:lstStyle/>
        <a:p>
          <a:endParaRPr lang="fr-BE"/>
        </a:p>
      </dgm:t>
    </dgm:pt>
    <dgm:pt modelId="{05E5C444-AC83-428A-BCF5-49D89F4E4C9D}" type="sibTrans" cxnId="{C781F7E1-6BBE-42E3-8979-6F89ADB5A05F}">
      <dgm:prSet/>
      <dgm:spPr>
        <a:solidFill>
          <a:srgbClr val="FFFFA3"/>
        </a:solidFill>
        <a:ln>
          <a:solidFill>
            <a:srgbClr val="FFFF79"/>
          </a:solidFill>
        </a:ln>
      </dgm:spPr>
      <dgm:t>
        <a:bodyPr/>
        <a:lstStyle/>
        <a:p>
          <a:endParaRPr lang="fr-BE">
            <a:solidFill>
              <a:srgbClr val="FFFFA3"/>
            </a:solidFill>
            <a:highlight>
              <a:srgbClr val="FFFF00"/>
            </a:highlight>
          </a:endParaRPr>
        </a:p>
      </dgm:t>
    </dgm:pt>
    <dgm:pt modelId="{5661F613-C50D-4485-ACA6-5297818A5E3A}" type="pres">
      <dgm:prSet presAssocID="{DA341653-D22B-498F-8828-F5A31DC20C8A}" presName="cycle" presStyleCnt="0">
        <dgm:presLayoutVars>
          <dgm:dir/>
          <dgm:resizeHandles val="exact"/>
        </dgm:presLayoutVars>
      </dgm:prSet>
      <dgm:spPr/>
    </dgm:pt>
    <dgm:pt modelId="{E8354EF3-3322-4C20-BA9B-E082B15BA88E}" type="pres">
      <dgm:prSet presAssocID="{D7E513BD-ACE9-4A24-BC51-C76D8029E00A}" presName="node" presStyleLbl="node1" presStyleIdx="0" presStyleCnt="9" custScaleX="149048" custScaleY="136681" custRadScaleRad="99564" custRadScaleInc="23943">
        <dgm:presLayoutVars>
          <dgm:bulletEnabled val="1"/>
        </dgm:presLayoutVars>
      </dgm:prSet>
      <dgm:spPr/>
    </dgm:pt>
    <dgm:pt modelId="{C0B4302C-D920-47F4-B928-71EC8D8E3C16}" type="pres">
      <dgm:prSet presAssocID="{D7E513BD-ACE9-4A24-BC51-C76D8029E00A}" presName="spNode" presStyleCnt="0"/>
      <dgm:spPr/>
    </dgm:pt>
    <dgm:pt modelId="{D8F32E72-699C-402A-BF6B-7D96805F46C9}" type="pres">
      <dgm:prSet presAssocID="{26981502-0403-4AD6-9CA9-691C8D122324}" presName="sibTrans" presStyleLbl="sibTrans1D1" presStyleIdx="0" presStyleCnt="9"/>
      <dgm:spPr/>
    </dgm:pt>
    <dgm:pt modelId="{924F6B23-CF06-4621-9564-2C5FCABD1A45}" type="pres">
      <dgm:prSet presAssocID="{7DF0E5B4-42A0-4ACB-853F-B242D16243E0}" presName="node" presStyleLbl="node1" presStyleIdx="1" presStyleCnt="9" custScaleX="140996" custScaleY="123598" custRadScaleRad="105616" custRadScaleInc="80427">
        <dgm:presLayoutVars>
          <dgm:bulletEnabled val="1"/>
        </dgm:presLayoutVars>
      </dgm:prSet>
      <dgm:spPr>
        <a:prstGeom prst="roundRect">
          <a:avLst/>
        </a:prstGeom>
      </dgm:spPr>
    </dgm:pt>
    <dgm:pt modelId="{882DBA52-48AF-48B9-9AA4-6A6E391F40A5}" type="pres">
      <dgm:prSet presAssocID="{7DF0E5B4-42A0-4ACB-853F-B242D16243E0}" presName="spNode" presStyleCnt="0"/>
      <dgm:spPr/>
    </dgm:pt>
    <dgm:pt modelId="{FA8C63CA-DBA5-4D0C-B619-7D18085D663E}" type="pres">
      <dgm:prSet presAssocID="{D03A43FB-B02F-4033-829D-EF1066E62AF1}" presName="sibTrans" presStyleLbl="sibTrans1D1" presStyleIdx="1" presStyleCnt="9"/>
      <dgm:spPr/>
    </dgm:pt>
    <dgm:pt modelId="{EF426951-5500-47DE-9612-670997F0D646}" type="pres">
      <dgm:prSet presAssocID="{FAEADF93-6922-496B-AA9D-DBE7901F5C78}" presName="node" presStyleLbl="node1" presStyleIdx="2" presStyleCnt="9" custScaleX="148205" custScaleY="140441" custRadScaleRad="105988" custRadScaleInc="21076">
        <dgm:presLayoutVars>
          <dgm:bulletEnabled val="1"/>
        </dgm:presLayoutVars>
      </dgm:prSet>
      <dgm:spPr/>
    </dgm:pt>
    <dgm:pt modelId="{FF843312-69BA-4E6A-B1E9-2E0F6DE15771}" type="pres">
      <dgm:prSet presAssocID="{FAEADF93-6922-496B-AA9D-DBE7901F5C78}" presName="spNode" presStyleCnt="0"/>
      <dgm:spPr/>
    </dgm:pt>
    <dgm:pt modelId="{473F3F55-426C-4A31-A83F-AD3F7419CFCE}" type="pres">
      <dgm:prSet presAssocID="{7B861CED-C64E-4596-A1A7-BFC369030733}" presName="sibTrans" presStyleLbl="sibTrans1D1" presStyleIdx="2" presStyleCnt="9"/>
      <dgm:spPr/>
    </dgm:pt>
    <dgm:pt modelId="{45E7E08D-9D97-4E4C-9590-84B5BFC7EC09}" type="pres">
      <dgm:prSet presAssocID="{886AA8CA-6404-42C2-B7DF-6989213F46B1}" presName="node" presStyleLbl="node1" presStyleIdx="3" presStyleCnt="9" custScaleX="145097" custScaleY="137590" custRadScaleRad="107262" custRadScaleInc="-49511">
        <dgm:presLayoutVars>
          <dgm:bulletEnabled val="1"/>
        </dgm:presLayoutVars>
      </dgm:prSet>
      <dgm:spPr/>
    </dgm:pt>
    <dgm:pt modelId="{742C2408-733A-44F0-9915-08FCCB01E676}" type="pres">
      <dgm:prSet presAssocID="{886AA8CA-6404-42C2-B7DF-6989213F46B1}" presName="spNode" presStyleCnt="0"/>
      <dgm:spPr/>
    </dgm:pt>
    <dgm:pt modelId="{F46C9539-427C-440C-BB86-797D8AF35C2C}" type="pres">
      <dgm:prSet presAssocID="{94B8E493-1DFA-4905-8627-E959E226BFDB}" presName="sibTrans" presStyleLbl="sibTrans1D1" presStyleIdx="3" presStyleCnt="9"/>
      <dgm:spPr/>
    </dgm:pt>
    <dgm:pt modelId="{AFCDDF41-DC4D-48EA-8C06-C4F8156CE496}" type="pres">
      <dgm:prSet presAssocID="{03CA2B93-40A1-45ED-A8EE-A19A72D06D6A}" presName="node" presStyleLbl="node1" presStyleIdx="4" presStyleCnt="9" custScaleX="152085" custScaleY="123702" custRadScaleRad="107301" custRadScaleInc="-94376">
        <dgm:presLayoutVars>
          <dgm:bulletEnabled val="1"/>
        </dgm:presLayoutVars>
      </dgm:prSet>
      <dgm:spPr/>
    </dgm:pt>
    <dgm:pt modelId="{6BE55279-20E3-485E-9A99-09FE69D83C77}" type="pres">
      <dgm:prSet presAssocID="{03CA2B93-40A1-45ED-A8EE-A19A72D06D6A}" presName="spNode" presStyleCnt="0"/>
      <dgm:spPr/>
    </dgm:pt>
    <dgm:pt modelId="{7C2FBE21-1F44-4488-9ED3-3DFDCDAAA141}" type="pres">
      <dgm:prSet presAssocID="{05E5C444-AC83-428A-BCF5-49D89F4E4C9D}" presName="sibTrans" presStyleLbl="sibTrans1D1" presStyleIdx="4" presStyleCnt="9"/>
      <dgm:spPr/>
    </dgm:pt>
    <dgm:pt modelId="{7BC6BF88-A51B-47D2-9B02-AFF22966AB3A}" type="pres">
      <dgm:prSet presAssocID="{08D58005-00E8-4245-B5D4-1B0E837F6E89}" presName="node" presStyleLbl="node1" presStyleIdx="5" presStyleCnt="9" custScaleX="146566" custScaleY="119502" custRadScaleRad="105328" custRadScaleInc="46233">
        <dgm:presLayoutVars>
          <dgm:bulletEnabled val="1"/>
        </dgm:presLayoutVars>
      </dgm:prSet>
      <dgm:spPr/>
    </dgm:pt>
    <dgm:pt modelId="{6ABA1B54-3132-40BA-82B6-21E219045C1B}" type="pres">
      <dgm:prSet presAssocID="{08D58005-00E8-4245-B5D4-1B0E837F6E89}" presName="spNode" presStyleCnt="0"/>
      <dgm:spPr/>
    </dgm:pt>
    <dgm:pt modelId="{8231ABF7-D310-4DF3-9B5D-91CC180A20E4}" type="pres">
      <dgm:prSet presAssocID="{27570446-2485-447E-BDE3-0C74AE34E701}" presName="sibTrans" presStyleLbl="sibTrans1D1" presStyleIdx="5" presStyleCnt="9"/>
      <dgm:spPr/>
    </dgm:pt>
    <dgm:pt modelId="{3C6903AB-0267-438D-ACBC-D0ED453EB41B}" type="pres">
      <dgm:prSet presAssocID="{0CF8FCED-1E0B-4FA5-9C8A-B62CA090FFFF}" presName="node" presStyleLbl="node1" presStyleIdx="6" presStyleCnt="9" custScaleX="145952" custScaleY="134452" custRadScaleRad="103815" custRadScaleInc="49009">
        <dgm:presLayoutVars>
          <dgm:bulletEnabled val="1"/>
        </dgm:presLayoutVars>
      </dgm:prSet>
      <dgm:spPr/>
    </dgm:pt>
    <dgm:pt modelId="{30E9B3FE-DA15-455F-93E1-E40C8C95003C}" type="pres">
      <dgm:prSet presAssocID="{0CF8FCED-1E0B-4FA5-9C8A-B62CA090FFFF}" presName="spNode" presStyleCnt="0"/>
      <dgm:spPr/>
    </dgm:pt>
    <dgm:pt modelId="{A1544E4B-789E-44BC-88A1-CD1CC2D0189C}" type="pres">
      <dgm:prSet presAssocID="{AB1544DD-6985-43AA-9956-89FC203AA4BB}" presName="sibTrans" presStyleLbl="sibTrans1D1" presStyleIdx="6" presStyleCnt="9"/>
      <dgm:spPr/>
    </dgm:pt>
    <dgm:pt modelId="{668C47FA-DE50-471E-B7DA-BA820CDB42E9}" type="pres">
      <dgm:prSet presAssocID="{A755D4AB-CC10-47A6-B36C-9D2BD334AF74}" presName="node" presStyleLbl="node1" presStyleIdx="7" presStyleCnt="9" custScaleX="154745" custScaleY="146343" custRadScaleRad="101529" custRadScaleInc="-16740">
        <dgm:presLayoutVars>
          <dgm:bulletEnabled val="1"/>
        </dgm:presLayoutVars>
      </dgm:prSet>
      <dgm:spPr/>
    </dgm:pt>
    <dgm:pt modelId="{0A842088-A1C0-45D3-8DA5-FCC030833573}" type="pres">
      <dgm:prSet presAssocID="{A755D4AB-CC10-47A6-B36C-9D2BD334AF74}" presName="spNode" presStyleCnt="0"/>
      <dgm:spPr/>
    </dgm:pt>
    <dgm:pt modelId="{CDEA5C78-D5A9-4920-ADAF-018A057000B2}" type="pres">
      <dgm:prSet presAssocID="{510E19F3-4589-4EC9-BBCE-A8C0F9A5F0CE}" presName="sibTrans" presStyleLbl="sibTrans1D1" presStyleIdx="7" presStyleCnt="9"/>
      <dgm:spPr/>
    </dgm:pt>
    <dgm:pt modelId="{7E7594A8-F84C-428E-BE1E-FD861D3D036A}" type="pres">
      <dgm:prSet presAssocID="{7B9A42D9-3206-4C5D-B776-752EF5CE31AA}" presName="node" presStyleLbl="node1" presStyleIdx="8" presStyleCnt="9" custScaleX="144551" custScaleY="133020" custRadScaleRad="100992" custRadScaleInc="-45286">
        <dgm:presLayoutVars>
          <dgm:bulletEnabled val="1"/>
        </dgm:presLayoutVars>
      </dgm:prSet>
      <dgm:spPr/>
    </dgm:pt>
    <dgm:pt modelId="{2D6BD41A-80AE-42E6-8028-6777FE99FE09}" type="pres">
      <dgm:prSet presAssocID="{7B9A42D9-3206-4C5D-B776-752EF5CE31AA}" presName="spNode" presStyleCnt="0"/>
      <dgm:spPr/>
    </dgm:pt>
    <dgm:pt modelId="{AC257694-B032-4046-AB10-8DBC69992416}" type="pres">
      <dgm:prSet presAssocID="{82648C65-4CEA-4E25-AEF7-9203460779D1}" presName="sibTrans" presStyleLbl="sibTrans1D1" presStyleIdx="8" presStyleCnt="9"/>
      <dgm:spPr/>
    </dgm:pt>
  </dgm:ptLst>
  <dgm:cxnLst>
    <dgm:cxn modelId="{BAB79D02-A7E5-4176-BF62-A61F750C69F7}" srcId="{DA341653-D22B-498F-8828-F5A31DC20C8A}" destId="{7DF0E5B4-42A0-4ACB-853F-B242D16243E0}" srcOrd="1" destOrd="0" parTransId="{BD85928D-E22F-4A0E-8F88-9B65D2CC8274}" sibTransId="{D03A43FB-B02F-4033-829D-EF1066E62AF1}"/>
    <dgm:cxn modelId="{1580BF02-4634-45F8-9AF6-F16F69E7E548}" srcId="{DA341653-D22B-498F-8828-F5A31DC20C8A}" destId="{D7E513BD-ACE9-4A24-BC51-C76D8029E00A}" srcOrd="0" destOrd="0" parTransId="{0E690E8F-3CAE-41BE-B792-21A55CECDD61}" sibTransId="{26981502-0403-4AD6-9CA9-691C8D122324}"/>
    <dgm:cxn modelId="{E4E0720F-B1AE-4298-80D1-D7C20711E5FF}" type="presOf" srcId="{AB1544DD-6985-43AA-9956-89FC203AA4BB}" destId="{A1544E4B-789E-44BC-88A1-CD1CC2D0189C}" srcOrd="0" destOrd="0" presId="urn:microsoft.com/office/officeart/2005/8/layout/cycle6"/>
    <dgm:cxn modelId="{424DED16-E823-4161-AFFF-6E3ABCAA6487}" type="presOf" srcId="{05E5C444-AC83-428A-BCF5-49D89F4E4C9D}" destId="{7C2FBE21-1F44-4488-9ED3-3DFDCDAAA141}" srcOrd="0" destOrd="0" presId="urn:microsoft.com/office/officeart/2005/8/layout/cycle6"/>
    <dgm:cxn modelId="{8685A317-7071-4E4F-944F-913B58F350BF}" type="presOf" srcId="{27570446-2485-447E-BDE3-0C74AE34E701}" destId="{8231ABF7-D310-4DF3-9B5D-91CC180A20E4}" srcOrd="0" destOrd="0" presId="urn:microsoft.com/office/officeart/2005/8/layout/cycle6"/>
    <dgm:cxn modelId="{139EF61D-0AB5-4F6A-BBB1-D29A15590143}" type="presOf" srcId="{08D58005-00E8-4245-B5D4-1B0E837F6E89}" destId="{7BC6BF88-A51B-47D2-9B02-AFF22966AB3A}" srcOrd="0" destOrd="0" presId="urn:microsoft.com/office/officeart/2005/8/layout/cycle6"/>
    <dgm:cxn modelId="{224C4420-A76A-4635-BCB8-A92E91C58920}" type="presOf" srcId="{886AA8CA-6404-42C2-B7DF-6989213F46B1}" destId="{45E7E08D-9D97-4E4C-9590-84B5BFC7EC09}" srcOrd="0" destOrd="0" presId="urn:microsoft.com/office/officeart/2005/8/layout/cycle6"/>
    <dgm:cxn modelId="{DC571227-89C5-4DF8-B500-95EE2E3E194D}" type="presOf" srcId="{510E19F3-4589-4EC9-BBCE-A8C0F9A5F0CE}" destId="{CDEA5C78-D5A9-4920-ADAF-018A057000B2}" srcOrd="0" destOrd="0" presId="urn:microsoft.com/office/officeart/2005/8/layout/cycle6"/>
    <dgm:cxn modelId="{70FB3028-22ED-4F52-9B59-A4E5446FB40C}" type="presOf" srcId="{7DF0E5B4-42A0-4ACB-853F-B242D16243E0}" destId="{924F6B23-CF06-4621-9564-2C5FCABD1A45}" srcOrd="0" destOrd="0" presId="urn:microsoft.com/office/officeart/2005/8/layout/cycle6"/>
    <dgm:cxn modelId="{CAE59C37-A2BF-4D95-B225-48A4139001B3}" srcId="{DA341653-D22B-498F-8828-F5A31DC20C8A}" destId="{FAEADF93-6922-496B-AA9D-DBE7901F5C78}" srcOrd="2" destOrd="0" parTransId="{AAC923BE-7B02-482C-BC0D-1FE2475997B2}" sibTransId="{7B861CED-C64E-4596-A1A7-BFC369030733}"/>
    <dgm:cxn modelId="{47F4CA69-5FC0-406C-8AC7-22F60A17925C}" srcId="{DA341653-D22B-498F-8828-F5A31DC20C8A}" destId="{08D58005-00E8-4245-B5D4-1B0E837F6E89}" srcOrd="5" destOrd="0" parTransId="{9289E971-C935-4026-B529-D58BDC214DDA}" sibTransId="{27570446-2485-447E-BDE3-0C74AE34E701}"/>
    <dgm:cxn modelId="{4D2F234F-36EC-42EE-AA4F-BE97DB634570}" type="presOf" srcId="{D7E513BD-ACE9-4A24-BC51-C76D8029E00A}" destId="{E8354EF3-3322-4C20-BA9B-E082B15BA88E}" srcOrd="0" destOrd="0" presId="urn:microsoft.com/office/officeart/2005/8/layout/cycle6"/>
    <dgm:cxn modelId="{CA6ED950-C891-4CEB-869A-CE62925365ED}" srcId="{DA341653-D22B-498F-8828-F5A31DC20C8A}" destId="{A755D4AB-CC10-47A6-B36C-9D2BD334AF74}" srcOrd="7" destOrd="0" parTransId="{38BEFF8E-3406-46AF-B2C0-C6ACCD1C19D4}" sibTransId="{510E19F3-4589-4EC9-BBCE-A8C0F9A5F0CE}"/>
    <dgm:cxn modelId="{3E719352-9026-4587-9E63-099AEB71B2CC}" srcId="{DA341653-D22B-498F-8828-F5A31DC20C8A}" destId="{0CF8FCED-1E0B-4FA5-9C8A-B62CA090FFFF}" srcOrd="6" destOrd="0" parTransId="{A356B5F5-CE61-49DB-84CE-7B91DC631571}" sibTransId="{AB1544DD-6985-43AA-9956-89FC203AA4BB}"/>
    <dgm:cxn modelId="{AEE74386-60BE-44A4-8FC2-3C689D0C1C1E}" type="presOf" srcId="{94B8E493-1DFA-4905-8627-E959E226BFDB}" destId="{F46C9539-427C-440C-BB86-797D8AF35C2C}" srcOrd="0" destOrd="0" presId="urn:microsoft.com/office/officeart/2005/8/layout/cycle6"/>
    <dgm:cxn modelId="{FEBA2A89-8195-4F39-803C-C5A563494F27}" type="presOf" srcId="{A755D4AB-CC10-47A6-B36C-9D2BD334AF74}" destId="{668C47FA-DE50-471E-B7DA-BA820CDB42E9}" srcOrd="0" destOrd="0" presId="urn:microsoft.com/office/officeart/2005/8/layout/cycle6"/>
    <dgm:cxn modelId="{24CCE090-A2DB-45EB-97ED-5F5524C9E2CA}" type="presOf" srcId="{DA341653-D22B-498F-8828-F5A31DC20C8A}" destId="{5661F613-C50D-4485-ACA6-5297818A5E3A}" srcOrd="0" destOrd="0" presId="urn:microsoft.com/office/officeart/2005/8/layout/cycle6"/>
    <dgm:cxn modelId="{D6D6369A-20DB-44D1-8BC8-4CDAE35D25E2}" type="presOf" srcId="{7B9A42D9-3206-4C5D-B776-752EF5CE31AA}" destId="{7E7594A8-F84C-428E-BE1E-FD861D3D036A}" srcOrd="0" destOrd="0" presId="urn:microsoft.com/office/officeart/2005/8/layout/cycle6"/>
    <dgm:cxn modelId="{7F91C7B4-047B-45D3-981B-CA5317754B9C}" type="presOf" srcId="{D03A43FB-B02F-4033-829D-EF1066E62AF1}" destId="{FA8C63CA-DBA5-4D0C-B619-7D18085D663E}" srcOrd="0" destOrd="0" presId="urn:microsoft.com/office/officeart/2005/8/layout/cycle6"/>
    <dgm:cxn modelId="{7BF01EB7-8685-403E-9F15-D3ED86BE4E1F}" type="presOf" srcId="{26981502-0403-4AD6-9CA9-691C8D122324}" destId="{D8F32E72-699C-402A-BF6B-7D96805F46C9}" srcOrd="0" destOrd="0" presId="urn:microsoft.com/office/officeart/2005/8/layout/cycle6"/>
    <dgm:cxn modelId="{32353BBC-578C-4820-B3A0-0FC2B5F9C709}" type="presOf" srcId="{FAEADF93-6922-496B-AA9D-DBE7901F5C78}" destId="{EF426951-5500-47DE-9612-670997F0D646}" srcOrd="0" destOrd="0" presId="urn:microsoft.com/office/officeart/2005/8/layout/cycle6"/>
    <dgm:cxn modelId="{CC01E0D6-491C-4D0E-9591-B382D0400B52}" type="presOf" srcId="{03CA2B93-40A1-45ED-A8EE-A19A72D06D6A}" destId="{AFCDDF41-DC4D-48EA-8C06-C4F8156CE496}" srcOrd="0" destOrd="0" presId="urn:microsoft.com/office/officeart/2005/8/layout/cycle6"/>
    <dgm:cxn modelId="{8A6B37D8-AB24-454F-93F2-D56468213A92}" srcId="{DA341653-D22B-498F-8828-F5A31DC20C8A}" destId="{886AA8CA-6404-42C2-B7DF-6989213F46B1}" srcOrd="3" destOrd="0" parTransId="{51204B24-AC87-41ED-AA58-FFC4CA951D2F}" sibTransId="{94B8E493-1DFA-4905-8627-E959E226BFDB}"/>
    <dgm:cxn modelId="{8E6EBFDD-E1D2-469A-90A8-B221FE5566A0}" type="presOf" srcId="{82648C65-4CEA-4E25-AEF7-9203460779D1}" destId="{AC257694-B032-4046-AB10-8DBC69992416}" srcOrd="0" destOrd="0" presId="urn:microsoft.com/office/officeart/2005/8/layout/cycle6"/>
    <dgm:cxn modelId="{C781F7E1-6BBE-42E3-8979-6F89ADB5A05F}" srcId="{DA341653-D22B-498F-8828-F5A31DC20C8A}" destId="{03CA2B93-40A1-45ED-A8EE-A19A72D06D6A}" srcOrd="4" destOrd="0" parTransId="{02A9391A-8A63-49EF-B6A3-593FF07D4407}" sibTransId="{05E5C444-AC83-428A-BCF5-49D89F4E4C9D}"/>
    <dgm:cxn modelId="{99FFB3E5-47B2-4E9E-8629-EA441E5BC3FF}" type="presOf" srcId="{0CF8FCED-1E0B-4FA5-9C8A-B62CA090FFFF}" destId="{3C6903AB-0267-438D-ACBC-D0ED453EB41B}" srcOrd="0" destOrd="0" presId="urn:microsoft.com/office/officeart/2005/8/layout/cycle6"/>
    <dgm:cxn modelId="{8BD7ABE8-248E-4C3E-91B5-FFF3E3ADD854}" type="presOf" srcId="{7B861CED-C64E-4596-A1A7-BFC369030733}" destId="{473F3F55-426C-4A31-A83F-AD3F7419CFCE}" srcOrd="0" destOrd="0" presId="urn:microsoft.com/office/officeart/2005/8/layout/cycle6"/>
    <dgm:cxn modelId="{0BC188EF-C1D9-432B-BEA4-44FE38B8420B}" srcId="{DA341653-D22B-498F-8828-F5A31DC20C8A}" destId="{7B9A42D9-3206-4C5D-B776-752EF5CE31AA}" srcOrd="8" destOrd="0" parTransId="{A3C8F75C-7C41-4FF4-83EB-3CF5F2A4AFF2}" sibTransId="{82648C65-4CEA-4E25-AEF7-9203460779D1}"/>
    <dgm:cxn modelId="{4E14951A-9BB8-444F-A71B-4BC58D5A2C09}" type="presParOf" srcId="{5661F613-C50D-4485-ACA6-5297818A5E3A}" destId="{E8354EF3-3322-4C20-BA9B-E082B15BA88E}" srcOrd="0" destOrd="0" presId="urn:microsoft.com/office/officeart/2005/8/layout/cycle6"/>
    <dgm:cxn modelId="{73F1A290-C71F-47A4-8AA1-3852AA6365B3}" type="presParOf" srcId="{5661F613-C50D-4485-ACA6-5297818A5E3A}" destId="{C0B4302C-D920-47F4-B928-71EC8D8E3C16}" srcOrd="1" destOrd="0" presId="urn:microsoft.com/office/officeart/2005/8/layout/cycle6"/>
    <dgm:cxn modelId="{C3149A26-F4B6-467E-B64D-114252C59031}" type="presParOf" srcId="{5661F613-C50D-4485-ACA6-5297818A5E3A}" destId="{D8F32E72-699C-402A-BF6B-7D96805F46C9}" srcOrd="2" destOrd="0" presId="urn:microsoft.com/office/officeart/2005/8/layout/cycle6"/>
    <dgm:cxn modelId="{46D1EEAB-F05B-4793-85FF-D13FED50743A}" type="presParOf" srcId="{5661F613-C50D-4485-ACA6-5297818A5E3A}" destId="{924F6B23-CF06-4621-9564-2C5FCABD1A45}" srcOrd="3" destOrd="0" presId="urn:microsoft.com/office/officeart/2005/8/layout/cycle6"/>
    <dgm:cxn modelId="{32BAE2FF-E68B-4AEF-AD22-31351E794D18}" type="presParOf" srcId="{5661F613-C50D-4485-ACA6-5297818A5E3A}" destId="{882DBA52-48AF-48B9-9AA4-6A6E391F40A5}" srcOrd="4" destOrd="0" presId="urn:microsoft.com/office/officeart/2005/8/layout/cycle6"/>
    <dgm:cxn modelId="{542DAB51-49F3-44C6-A98C-8EE67C10AAA2}" type="presParOf" srcId="{5661F613-C50D-4485-ACA6-5297818A5E3A}" destId="{FA8C63CA-DBA5-4D0C-B619-7D18085D663E}" srcOrd="5" destOrd="0" presId="urn:microsoft.com/office/officeart/2005/8/layout/cycle6"/>
    <dgm:cxn modelId="{EFF8FC5E-5786-43A4-841B-A0C9EEAACF25}" type="presParOf" srcId="{5661F613-C50D-4485-ACA6-5297818A5E3A}" destId="{EF426951-5500-47DE-9612-670997F0D646}" srcOrd="6" destOrd="0" presId="urn:microsoft.com/office/officeart/2005/8/layout/cycle6"/>
    <dgm:cxn modelId="{69EE1949-4247-4E0C-A33B-1E0649D02E00}" type="presParOf" srcId="{5661F613-C50D-4485-ACA6-5297818A5E3A}" destId="{FF843312-69BA-4E6A-B1E9-2E0F6DE15771}" srcOrd="7" destOrd="0" presId="urn:microsoft.com/office/officeart/2005/8/layout/cycle6"/>
    <dgm:cxn modelId="{E8299A21-7A5B-4912-8E23-80F276B3B9FE}" type="presParOf" srcId="{5661F613-C50D-4485-ACA6-5297818A5E3A}" destId="{473F3F55-426C-4A31-A83F-AD3F7419CFCE}" srcOrd="8" destOrd="0" presId="urn:microsoft.com/office/officeart/2005/8/layout/cycle6"/>
    <dgm:cxn modelId="{9ED01C60-8CD6-4626-A392-A435FA6D4603}" type="presParOf" srcId="{5661F613-C50D-4485-ACA6-5297818A5E3A}" destId="{45E7E08D-9D97-4E4C-9590-84B5BFC7EC09}" srcOrd="9" destOrd="0" presId="urn:microsoft.com/office/officeart/2005/8/layout/cycle6"/>
    <dgm:cxn modelId="{E98F038B-7483-49FB-90F9-15C2742B8360}" type="presParOf" srcId="{5661F613-C50D-4485-ACA6-5297818A5E3A}" destId="{742C2408-733A-44F0-9915-08FCCB01E676}" srcOrd="10" destOrd="0" presId="urn:microsoft.com/office/officeart/2005/8/layout/cycle6"/>
    <dgm:cxn modelId="{4B1F02A4-87BD-42CF-8BB6-3C064BE7A36C}" type="presParOf" srcId="{5661F613-C50D-4485-ACA6-5297818A5E3A}" destId="{F46C9539-427C-440C-BB86-797D8AF35C2C}" srcOrd="11" destOrd="0" presId="urn:microsoft.com/office/officeart/2005/8/layout/cycle6"/>
    <dgm:cxn modelId="{713F3DE3-A847-410F-969C-BFB02A720057}" type="presParOf" srcId="{5661F613-C50D-4485-ACA6-5297818A5E3A}" destId="{AFCDDF41-DC4D-48EA-8C06-C4F8156CE496}" srcOrd="12" destOrd="0" presId="urn:microsoft.com/office/officeart/2005/8/layout/cycle6"/>
    <dgm:cxn modelId="{2C05CD92-3F24-4734-A8D6-161D15A97E7D}" type="presParOf" srcId="{5661F613-C50D-4485-ACA6-5297818A5E3A}" destId="{6BE55279-20E3-485E-9A99-09FE69D83C77}" srcOrd="13" destOrd="0" presId="urn:microsoft.com/office/officeart/2005/8/layout/cycle6"/>
    <dgm:cxn modelId="{BBD6BF58-0265-4257-8D94-42FD94477CCC}" type="presParOf" srcId="{5661F613-C50D-4485-ACA6-5297818A5E3A}" destId="{7C2FBE21-1F44-4488-9ED3-3DFDCDAAA141}" srcOrd="14" destOrd="0" presId="urn:microsoft.com/office/officeart/2005/8/layout/cycle6"/>
    <dgm:cxn modelId="{CCB7547B-6986-4F77-9DFC-9289151A9482}" type="presParOf" srcId="{5661F613-C50D-4485-ACA6-5297818A5E3A}" destId="{7BC6BF88-A51B-47D2-9B02-AFF22966AB3A}" srcOrd="15" destOrd="0" presId="urn:microsoft.com/office/officeart/2005/8/layout/cycle6"/>
    <dgm:cxn modelId="{AACF46B8-321B-4ED8-8045-3E9B7BFCFCCD}" type="presParOf" srcId="{5661F613-C50D-4485-ACA6-5297818A5E3A}" destId="{6ABA1B54-3132-40BA-82B6-21E219045C1B}" srcOrd="16" destOrd="0" presId="urn:microsoft.com/office/officeart/2005/8/layout/cycle6"/>
    <dgm:cxn modelId="{84946FEB-A34B-4AFA-90FB-4BE3E908BBC9}" type="presParOf" srcId="{5661F613-C50D-4485-ACA6-5297818A5E3A}" destId="{8231ABF7-D310-4DF3-9B5D-91CC180A20E4}" srcOrd="17" destOrd="0" presId="urn:microsoft.com/office/officeart/2005/8/layout/cycle6"/>
    <dgm:cxn modelId="{5E691AD0-C5D0-49A8-B969-CDF539A55A0A}" type="presParOf" srcId="{5661F613-C50D-4485-ACA6-5297818A5E3A}" destId="{3C6903AB-0267-438D-ACBC-D0ED453EB41B}" srcOrd="18" destOrd="0" presId="urn:microsoft.com/office/officeart/2005/8/layout/cycle6"/>
    <dgm:cxn modelId="{695D8F8B-81D2-4C28-86E2-06E4FBF54059}" type="presParOf" srcId="{5661F613-C50D-4485-ACA6-5297818A5E3A}" destId="{30E9B3FE-DA15-455F-93E1-E40C8C95003C}" srcOrd="19" destOrd="0" presId="urn:microsoft.com/office/officeart/2005/8/layout/cycle6"/>
    <dgm:cxn modelId="{9BD8FF27-28E9-4F4D-81AC-541857B29747}" type="presParOf" srcId="{5661F613-C50D-4485-ACA6-5297818A5E3A}" destId="{A1544E4B-789E-44BC-88A1-CD1CC2D0189C}" srcOrd="20" destOrd="0" presId="urn:microsoft.com/office/officeart/2005/8/layout/cycle6"/>
    <dgm:cxn modelId="{A057615C-3A5A-46D4-A266-6556BDF00F29}" type="presParOf" srcId="{5661F613-C50D-4485-ACA6-5297818A5E3A}" destId="{668C47FA-DE50-471E-B7DA-BA820CDB42E9}" srcOrd="21" destOrd="0" presId="urn:microsoft.com/office/officeart/2005/8/layout/cycle6"/>
    <dgm:cxn modelId="{AD60F7E1-2B0F-4E89-B603-AB2FAB55DFFE}" type="presParOf" srcId="{5661F613-C50D-4485-ACA6-5297818A5E3A}" destId="{0A842088-A1C0-45D3-8DA5-FCC030833573}" srcOrd="22" destOrd="0" presId="urn:microsoft.com/office/officeart/2005/8/layout/cycle6"/>
    <dgm:cxn modelId="{993043F3-36DD-4D32-B6AD-A4CB16861BC6}" type="presParOf" srcId="{5661F613-C50D-4485-ACA6-5297818A5E3A}" destId="{CDEA5C78-D5A9-4920-ADAF-018A057000B2}" srcOrd="23" destOrd="0" presId="urn:microsoft.com/office/officeart/2005/8/layout/cycle6"/>
    <dgm:cxn modelId="{94464B2D-6575-4953-84EE-E80DD8DAA4F7}" type="presParOf" srcId="{5661F613-C50D-4485-ACA6-5297818A5E3A}" destId="{7E7594A8-F84C-428E-BE1E-FD861D3D036A}" srcOrd="24" destOrd="0" presId="urn:microsoft.com/office/officeart/2005/8/layout/cycle6"/>
    <dgm:cxn modelId="{4839E390-4AB1-4F3B-827E-E4BE7A97AFE0}" type="presParOf" srcId="{5661F613-C50D-4485-ACA6-5297818A5E3A}" destId="{2D6BD41A-80AE-42E6-8028-6777FE99FE09}" srcOrd="25" destOrd="0" presId="urn:microsoft.com/office/officeart/2005/8/layout/cycle6"/>
    <dgm:cxn modelId="{69D3B7C2-FD77-4CDA-832F-DC4432E9D6AC}" type="presParOf" srcId="{5661F613-C50D-4485-ACA6-5297818A5E3A}" destId="{AC257694-B032-4046-AB10-8DBC69992416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54EF3-3322-4C20-BA9B-E082B15BA88E}">
      <dsp:nvSpPr>
        <dsp:cNvPr id="0" name=""/>
        <dsp:cNvSpPr/>
      </dsp:nvSpPr>
      <dsp:spPr>
        <a:xfrm>
          <a:off x="4507033" y="-91967"/>
          <a:ext cx="1750514" cy="1043424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Preparation of a </a:t>
          </a: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list of issues </a:t>
          </a: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by the European Union</a:t>
          </a:r>
          <a:endParaRPr lang="en-US" sz="1300" kern="1200" dirty="0"/>
        </a:p>
      </dsp:txBody>
      <dsp:txXfrm>
        <a:off x="4557969" y="-41031"/>
        <a:ext cx="1648642" cy="941552"/>
      </dsp:txXfrm>
    </dsp:sp>
    <dsp:sp modelId="{D8F32E72-699C-402A-BF6B-7D96805F46C9}">
      <dsp:nvSpPr>
        <dsp:cNvPr id="0" name=""/>
        <dsp:cNvSpPr/>
      </dsp:nvSpPr>
      <dsp:spPr>
        <a:xfrm>
          <a:off x="2842842" y="575608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3423829" y="41982"/>
              </a:moveTo>
              <a:arcTo wR="2929639" hR="2929639" stAng="16782686" swAng="1068823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F6B23-CF06-4621-9564-2C5FCABD1A45}">
      <dsp:nvSpPr>
        <dsp:cNvPr id="0" name=""/>
        <dsp:cNvSpPr/>
      </dsp:nvSpPr>
      <dsp:spPr>
        <a:xfrm>
          <a:off x="6787078" y="911510"/>
          <a:ext cx="1655946" cy="943548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List of issues sent to the government of Pakistan</a:t>
          </a:r>
          <a:endParaRPr lang="en-US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833138" y="957570"/>
        <a:ext cx="1563826" cy="851428"/>
      </dsp:txXfrm>
    </dsp:sp>
    <dsp:sp modelId="{FA8C63CA-DBA5-4D0C-B619-7D18085D663E}">
      <dsp:nvSpPr>
        <dsp:cNvPr id="0" name=""/>
        <dsp:cNvSpPr/>
      </dsp:nvSpPr>
      <dsp:spPr>
        <a:xfrm>
          <a:off x="2468174" y="393156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5468174" y="1467233"/>
              </a:moveTo>
              <a:arcTo wR="2929639" hR="2929639" stAng="19803270" swAng="709393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26951-5500-47DE-9612-670997F0D646}">
      <dsp:nvSpPr>
        <dsp:cNvPr id="0" name=""/>
        <dsp:cNvSpPr/>
      </dsp:nvSpPr>
      <dsp:spPr>
        <a:xfrm>
          <a:off x="7430197" y="2417397"/>
          <a:ext cx="1740613" cy="1072128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GSP+ </a:t>
          </a: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Monitoring mission </a:t>
          </a: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rPr>
            <a:t>to Pakistan</a:t>
          </a:r>
          <a:endParaRPr lang="en-US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7482534" y="2469734"/>
        <a:ext cx="1635939" cy="967454"/>
      </dsp:txXfrm>
    </dsp:sp>
    <dsp:sp modelId="{473F3F55-426C-4A31-A83F-AD3F7419CFCE}">
      <dsp:nvSpPr>
        <dsp:cNvPr id="0" name=""/>
        <dsp:cNvSpPr/>
      </dsp:nvSpPr>
      <dsp:spPr>
        <a:xfrm>
          <a:off x="2462932" y="628138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5858613" y="2867155"/>
              </a:moveTo>
              <a:arcTo wR="2929639" hR="2929639" stAng="21526673" swAng="664553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7E08D-9D97-4E4C-9590-84B5BFC7EC09}">
      <dsp:nvSpPr>
        <dsp:cNvPr id="0" name=""/>
        <dsp:cNvSpPr/>
      </dsp:nvSpPr>
      <dsp:spPr>
        <a:xfrm>
          <a:off x="7251772" y="4064822"/>
          <a:ext cx="1704111" cy="1050363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Consultations</a:t>
          </a:r>
          <a:r>
            <a:rPr lang="en-US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 with </a:t>
          </a:r>
          <a:r>
            <a:rPr lang="en-US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civil society </a:t>
          </a:r>
          <a:r>
            <a:rPr lang="en-US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and </a:t>
          </a:r>
          <a:r>
            <a:rPr lang="en-US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international organizations</a:t>
          </a:r>
          <a:r>
            <a:rPr lang="en-US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 by</a:t>
          </a:r>
          <a:r>
            <a:rPr lang="en-US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GSP Expert Group</a:t>
          </a:r>
        </a:p>
      </dsp:txBody>
      <dsp:txXfrm>
        <a:off x="7303046" y="4116096"/>
        <a:ext cx="1601563" cy="947815"/>
      </dsp:txXfrm>
    </dsp:sp>
    <dsp:sp modelId="{F46C9539-427C-440C-BB86-797D8AF35C2C}">
      <dsp:nvSpPr>
        <dsp:cNvPr id="0" name=""/>
        <dsp:cNvSpPr/>
      </dsp:nvSpPr>
      <dsp:spPr>
        <a:xfrm>
          <a:off x="2452341" y="552446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5358979" y="4567045"/>
              </a:moveTo>
              <a:arcTo wR="2929639" hR="2929639" stAng="2038829" swAng="597521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DDF41-DC4D-48EA-8C06-C4F8156CE496}">
      <dsp:nvSpPr>
        <dsp:cNvPr id="0" name=""/>
        <dsp:cNvSpPr/>
      </dsp:nvSpPr>
      <dsp:spPr>
        <a:xfrm>
          <a:off x="6019641" y="5518678"/>
          <a:ext cx="1786182" cy="944342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u="none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Times New Roman" panose="02020603050405020304" pitchFamily="18" charset="0"/>
            </a:rPr>
            <a:t>Drafting </a:t>
          </a:r>
          <a:r>
            <a:rPr lang="fr-BE" sz="1300" b="0" u="none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Times New Roman" panose="02020603050405020304" pitchFamily="18" charset="0"/>
            </a:rPr>
            <a:t>of the </a:t>
          </a:r>
          <a:r>
            <a:rPr lang="fr-BE" sz="1300" b="1" u="none" kern="1200" dirty="0">
              <a:solidFill>
                <a:srgbClr val="70AD47">
                  <a:lumMod val="75000"/>
                </a:srgbClr>
              </a:solidFill>
              <a:latin typeface="Calibri" panose="020F0502020204030204"/>
              <a:ea typeface="+mn-ea"/>
              <a:cs typeface="Times New Roman" panose="02020603050405020304" pitchFamily="18" charset="0"/>
            </a:rPr>
            <a:t>GSP+ report</a:t>
          </a:r>
        </a:p>
      </dsp:txBody>
      <dsp:txXfrm>
        <a:off x="6065740" y="5564777"/>
        <a:ext cx="1693984" cy="852144"/>
      </dsp:txXfrm>
    </dsp:sp>
    <dsp:sp modelId="{7C2FBE21-1F44-4488-9ED3-3DFDCDAAA141}">
      <dsp:nvSpPr>
        <dsp:cNvPr id="0" name=""/>
        <dsp:cNvSpPr/>
      </dsp:nvSpPr>
      <dsp:spPr>
        <a:xfrm>
          <a:off x="2462553" y="590873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3544384" y="5794055"/>
              </a:moveTo>
              <a:arcTo wR="2929639" hR="2929639" stAng="4673234" swAng="1507516"/>
            </a:path>
          </a:pathLst>
        </a:custGeom>
        <a:noFill/>
        <a:ln w="6350" cap="flat" cmpd="sng" algn="ctr">
          <a:solidFill>
            <a:srgbClr val="FFFF7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6BF88-A51B-47D2-9B02-AFF22966AB3A}">
      <dsp:nvSpPr>
        <dsp:cNvPr id="0" name=""/>
        <dsp:cNvSpPr/>
      </dsp:nvSpPr>
      <dsp:spPr>
        <a:xfrm>
          <a:off x="2998523" y="5638905"/>
          <a:ext cx="1721363" cy="912279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The report is submitted to the </a:t>
          </a: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European Parliament </a:t>
          </a: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and to the </a:t>
          </a: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Council</a:t>
          </a:r>
          <a:endParaRPr lang="en-US" sz="1300" b="0" kern="120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3043057" y="5683439"/>
        <a:ext cx="1632295" cy="823211"/>
      </dsp:txXfrm>
    </dsp:sp>
    <dsp:sp modelId="{8231ABF7-D310-4DF3-9B5D-91CC180A20E4}">
      <dsp:nvSpPr>
        <dsp:cNvPr id="0" name=""/>
        <dsp:cNvSpPr/>
      </dsp:nvSpPr>
      <dsp:spPr>
        <a:xfrm>
          <a:off x="2270310" y="585882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905868" y="5047926"/>
              </a:moveTo>
              <a:arcTo wR="2929639" hR="2929639" stAng="8021570" swAng="852014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903AB-0267-438D-ACBC-D0ED453EB41B}">
      <dsp:nvSpPr>
        <dsp:cNvPr id="0" name=""/>
        <dsp:cNvSpPr/>
      </dsp:nvSpPr>
      <dsp:spPr>
        <a:xfrm>
          <a:off x="1572894" y="4039957"/>
          <a:ext cx="1714152" cy="1026408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Discussion </a:t>
          </a: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in European Parliament Committee of International Trade (INTA)</a:t>
          </a:r>
          <a:endParaRPr lang="en-US" sz="1300" kern="120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1622999" y="4090062"/>
        <a:ext cx="1613942" cy="926198"/>
      </dsp:txXfrm>
    </dsp:sp>
    <dsp:sp modelId="{A1544E4B-789E-44BC-88A1-CD1CC2D0189C}">
      <dsp:nvSpPr>
        <dsp:cNvPr id="0" name=""/>
        <dsp:cNvSpPr/>
      </dsp:nvSpPr>
      <dsp:spPr>
        <a:xfrm>
          <a:off x="2241532" y="785492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17467" y="3249083"/>
              </a:moveTo>
              <a:arcTo wR="2929639" hR="2929639" stAng="10424406" swAng="623505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C47FA-DE50-471E-B7DA-BA820CDB42E9}">
      <dsp:nvSpPr>
        <dsp:cNvPr id="0" name=""/>
        <dsp:cNvSpPr/>
      </dsp:nvSpPr>
      <dsp:spPr>
        <a:xfrm>
          <a:off x="1364002" y="2381461"/>
          <a:ext cx="1817423" cy="1117184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Presentation </a:t>
          </a: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of the report to the Council in the Council Working Party on GSP </a:t>
          </a:r>
          <a:endParaRPr lang="en-US" sz="1300" kern="120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1418538" y="2435997"/>
        <a:ext cx="1708351" cy="1008112"/>
      </dsp:txXfrm>
    </dsp:sp>
    <dsp:sp modelId="{CDEA5C78-D5A9-4920-ADAF-018A057000B2}">
      <dsp:nvSpPr>
        <dsp:cNvPr id="0" name=""/>
        <dsp:cNvSpPr/>
      </dsp:nvSpPr>
      <dsp:spPr>
        <a:xfrm>
          <a:off x="2225869" y="460014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181201" y="1915304"/>
              </a:moveTo>
              <a:arcTo wR="2929639" hR="2929639" stAng="12015421" swAng="754248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594A8-F84C-428E-BE1E-FD861D3D036A}">
      <dsp:nvSpPr>
        <dsp:cNvPr id="0" name=""/>
        <dsp:cNvSpPr/>
      </dsp:nvSpPr>
      <dsp:spPr>
        <a:xfrm>
          <a:off x="2241324" y="780476"/>
          <a:ext cx="1697698" cy="1015476"/>
        </a:xfrm>
        <a:prstGeom prst="roundRect">
          <a:avLst/>
        </a:prstGeom>
        <a:solidFill>
          <a:srgbClr val="FFFFA3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Definition of </a:t>
          </a:r>
          <a:r>
            <a:rPr lang="en-GB" sz="1300" b="1" u="none" kern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monitoring priorities</a:t>
          </a:r>
          <a:endParaRPr lang="en-US" sz="1300" b="1" kern="1200" dirty="0">
            <a:solidFill>
              <a:schemeClr val="accent6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2290895" y="830047"/>
        <a:ext cx="1598556" cy="916334"/>
      </dsp:txXfrm>
    </dsp:sp>
    <dsp:sp modelId="{AC257694-B032-4046-AB10-8DBC69992416}">
      <dsp:nvSpPr>
        <dsp:cNvPr id="0" name=""/>
        <dsp:cNvSpPr/>
      </dsp:nvSpPr>
      <dsp:spPr>
        <a:xfrm>
          <a:off x="2145948" y="457958"/>
          <a:ext cx="5859279" cy="5859279"/>
        </a:xfrm>
        <a:custGeom>
          <a:avLst/>
          <a:gdLst/>
          <a:ahLst/>
          <a:cxnLst/>
          <a:rect l="0" t="0" r="0" b="0"/>
          <a:pathLst>
            <a:path>
              <a:moveTo>
                <a:pt x="1600575" y="318820"/>
              </a:moveTo>
              <a:arcTo wR="2929639" hR="2929639" stAng="14581270" swAng="937769"/>
            </a:path>
          </a:pathLst>
        </a:custGeom>
        <a:noFill/>
        <a:ln w="6350" cap="flat" cmpd="sng" algn="ctr">
          <a:solidFill>
            <a:srgbClr val="FFFFA3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7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5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93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4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9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8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5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3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6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52A8-09A5-4BBA-BF6D-9DE23C8145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282E-AE75-47E7-908F-F4A9EB49144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9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7B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8194527"/>
              </p:ext>
            </p:extLst>
          </p:nvPr>
        </p:nvGraphicFramePr>
        <p:xfrm>
          <a:off x="2064298" y="151775"/>
          <a:ext cx="10401301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04469" y="-390063"/>
            <a:ext cx="1790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3560" y="2274242"/>
            <a:ext cx="243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GSP+ </a:t>
            </a:r>
            <a:r>
              <a:rPr lang="fr-BE" sz="2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Timeline</a:t>
            </a:r>
            <a:endParaRPr lang="en-GB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5190" y="213068"/>
            <a:ext cx="2469573" cy="1364971"/>
          </a:xfrm>
          <a:prstGeom prst="rect">
            <a:avLst/>
          </a:prstGeom>
          <a:blipFill dpi="0" rotWithShape="1">
            <a:blip r:embed="rId7">
              <a:alphaModFix amt="7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4C63B70-D368-4EC1-86E9-0B8C3D8DD7FF}"/>
              </a:ext>
            </a:extLst>
          </p:cNvPr>
          <p:cNvSpPr txBox="1"/>
          <p:nvPr/>
        </p:nvSpPr>
        <p:spPr>
          <a:xfrm>
            <a:off x="6380482" y="2812833"/>
            <a:ext cx="27945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A3"/>
                </a:solidFill>
              </a:rPr>
              <a:t>GSP+ monitoring cycle is a </a:t>
            </a:r>
            <a:r>
              <a:rPr lang="en-US" sz="1400" b="1" dirty="0">
                <a:solidFill>
                  <a:srgbClr val="FFFFA3"/>
                </a:solidFill>
              </a:rPr>
              <a:t>continuous process </a:t>
            </a:r>
            <a:r>
              <a:rPr lang="en-US" sz="1400" dirty="0">
                <a:solidFill>
                  <a:srgbClr val="FFFFA3"/>
                </a:solidFill>
              </a:rPr>
              <a:t>and includes </a:t>
            </a:r>
            <a:r>
              <a:rPr lang="en-US" sz="1400" b="1" dirty="0">
                <a:solidFill>
                  <a:srgbClr val="FFFFA3"/>
                </a:solidFill>
              </a:rPr>
              <a:t>periodic bilateral discussions between the EU and</a:t>
            </a:r>
            <a:r>
              <a:rPr lang="en-US" sz="1400" dirty="0">
                <a:solidFill>
                  <a:srgbClr val="FFFFA3"/>
                </a:solidFill>
              </a:rPr>
              <a:t> the Government of Pakistan as well as other stakeholders.</a:t>
            </a:r>
          </a:p>
          <a:p>
            <a:pPr algn="just"/>
            <a:endParaRPr lang="en-US" sz="1400" dirty="0"/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E6A371F5-5C45-4797-8639-F5D244CB32FF}"/>
              </a:ext>
            </a:extLst>
          </p:cNvPr>
          <p:cNvSpPr/>
          <p:nvPr/>
        </p:nvSpPr>
        <p:spPr>
          <a:xfrm>
            <a:off x="3737911" y="2254549"/>
            <a:ext cx="1227498" cy="290036"/>
          </a:xfrm>
          <a:custGeom>
            <a:avLst/>
            <a:gdLst>
              <a:gd name="connsiteX0" fmla="*/ 0 w 577453"/>
              <a:gd name="connsiteY0" fmla="*/ 62559 h 375344"/>
              <a:gd name="connsiteX1" fmla="*/ 62559 w 577453"/>
              <a:gd name="connsiteY1" fmla="*/ 0 h 375344"/>
              <a:gd name="connsiteX2" fmla="*/ 514894 w 577453"/>
              <a:gd name="connsiteY2" fmla="*/ 0 h 375344"/>
              <a:gd name="connsiteX3" fmla="*/ 577453 w 577453"/>
              <a:gd name="connsiteY3" fmla="*/ 62559 h 375344"/>
              <a:gd name="connsiteX4" fmla="*/ 577453 w 577453"/>
              <a:gd name="connsiteY4" fmla="*/ 312785 h 375344"/>
              <a:gd name="connsiteX5" fmla="*/ 514894 w 577453"/>
              <a:gd name="connsiteY5" fmla="*/ 375344 h 375344"/>
              <a:gd name="connsiteX6" fmla="*/ 62559 w 577453"/>
              <a:gd name="connsiteY6" fmla="*/ 375344 h 375344"/>
              <a:gd name="connsiteX7" fmla="*/ 0 w 577453"/>
              <a:gd name="connsiteY7" fmla="*/ 312785 h 375344"/>
              <a:gd name="connsiteX8" fmla="*/ 0 w 577453"/>
              <a:gd name="connsiteY8" fmla="*/ 62559 h 37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453" h="375344">
                <a:moveTo>
                  <a:pt x="0" y="62559"/>
                </a:moveTo>
                <a:cubicBezTo>
                  <a:pt x="0" y="28009"/>
                  <a:pt x="28009" y="0"/>
                  <a:pt x="62559" y="0"/>
                </a:cubicBezTo>
                <a:lnTo>
                  <a:pt x="514894" y="0"/>
                </a:lnTo>
                <a:cubicBezTo>
                  <a:pt x="549444" y="0"/>
                  <a:pt x="577453" y="28009"/>
                  <a:pt x="577453" y="62559"/>
                </a:cubicBezTo>
                <a:lnTo>
                  <a:pt x="577453" y="312785"/>
                </a:lnTo>
                <a:cubicBezTo>
                  <a:pt x="577453" y="347335"/>
                  <a:pt x="549444" y="375344"/>
                  <a:pt x="514894" y="375344"/>
                </a:cubicBezTo>
                <a:lnTo>
                  <a:pt x="62559" y="375344"/>
                </a:lnTo>
                <a:cubicBezTo>
                  <a:pt x="28009" y="375344"/>
                  <a:pt x="0" y="347335"/>
                  <a:pt x="0" y="312785"/>
                </a:cubicBezTo>
                <a:lnTo>
                  <a:pt x="0" y="62559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73" tIns="37373" rIns="37373" bIns="37373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schemeClr val="bg1"/>
                </a:solidFill>
                <a:cs typeface="Times New Roman" panose="02020603050405020304" pitchFamily="18" charset="0"/>
              </a:rPr>
              <a:t>February 2020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91FEE6FC-07A5-4790-9BFA-B5278D27474A}"/>
              </a:ext>
            </a:extLst>
          </p:cNvPr>
          <p:cNvSpPr/>
          <p:nvPr/>
        </p:nvSpPr>
        <p:spPr>
          <a:xfrm>
            <a:off x="3852211" y="3896670"/>
            <a:ext cx="1227498" cy="290036"/>
          </a:xfrm>
          <a:custGeom>
            <a:avLst/>
            <a:gdLst>
              <a:gd name="connsiteX0" fmla="*/ 0 w 577453"/>
              <a:gd name="connsiteY0" fmla="*/ 62559 h 375344"/>
              <a:gd name="connsiteX1" fmla="*/ 62559 w 577453"/>
              <a:gd name="connsiteY1" fmla="*/ 0 h 375344"/>
              <a:gd name="connsiteX2" fmla="*/ 514894 w 577453"/>
              <a:gd name="connsiteY2" fmla="*/ 0 h 375344"/>
              <a:gd name="connsiteX3" fmla="*/ 577453 w 577453"/>
              <a:gd name="connsiteY3" fmla="*/ 62559 h 375344"/>
              <a:gd name="connsiteX4" fmla="*/ 577453 w 577453"/>
              <a:gd name="connsiteY4" fmla="*/ 312785 h 375344"/>
              <a:gd name="connsiteX5" fmla="*/ 514894 w 577453"/>
              <a:gd name="connsiteY5" fmla="*/ 375344 h 375344"/>
              <a:gd name="connsiteX6" fmla="*/ 62559 w 577453"/>
              <a:gd name="connsiteY6" fmla="*/ 375344 h 375344"/>
              <a:gd name="connsiteX7" fmla="*/ 0 w 577453"/>
              <a:gd name="connsiteY7" fmla="*/ 312785 h 375344"/>
              <a:gd name="connsiteX8" fmla="*/ 0 w 577453"/>
              <a:gd name="connsiteY8" fmla="*/ 62559 h 37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453" h="375344">
                <a:moveTo>
                  <a:pt x="0" y="62559"/>
                </a:moveTo>
                <a:cubicBezTo>
                  <a:pt x="0" y="28009"/>
                  <a:pt x="28009" y="0"/>
                  <a:pt x="62559" y="0"/>
                </a:cubicBezTo>
                <a:lnTo>
                  <a:pt x="514894" y="0"/>
                </a:lnTo>
                <a:cubicBezTo>
                  <a:pt x="549444" y="0"/>
                  <a:pt x="577453" y="28009"/>
                  <a:pt x="577453" y="62559"/>
                </a:cubicBezTo>
                <a:lnTo>
                  <a:pt x="577453" y="312785"/>
                </a:lnTo>
                <a:cubicBezTo>
                  <a:pt x="577453" y="347335"/>
                  <a:pt x="549444" y="375344"/>
                  <a:pt x="514894" y="375344"/>
                </a:cubicBezTo>
                <a:lnTo>
                  <a:pt x="62559" y="375344"/>
                </a:lnTo>
                <a:cubicBezTo>
                  <a:pt x="28009" y="375344"/>
                  <a:pt x="0" y="347335"/>
                  <a:pt x="0" y="312785"/>
                </a:cubicBezTo>
                <a:lnTo>
                  <a:pt x="0" y="62559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73" tIns="37373" rIns="37373" bIns="37373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schemeClr val="bg1"/>
                </a:solidFill>
                <a:cs typeface="Times New Roman" panose="02020603050405020304" pitchFamily="18" charset="0"/>
              </a:rPr>
              <a:t>February 2020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8E29D701-CD45-4047-9183-C9113890BFA0}"/>
              </a:ext>
            </a:extLst>
          </p:cNvPr>
          <p:cNvSpPr/>
          <p:nvPr/>
        </p:nvSpPr>
        <p:spPr>
          <a:xfrm>
            <a:off x="5267406" y="5500691"/>
            <a:ext cx="1227498" cy="290036"/>
          </a:xfrm>
          <a:custGeom>
            <a:avLst/>
            <a:gdLst>
              <a:gd name="connsiteX0" fmla="*/ 0 w 577453"/>
              <a:gd name="connsiteY0" fmla="*/ 62559 h 375344"/>
              <a:gd name="connsiteX1" fmla="*/ 62559 w 577453"/>
              <a:gd name="connsiteY1" fmla="*/ 0 h 375344"/>
              <a:gd name="connsiteX2" fmla="*/ 514894 w 577453"/>
              <a:gd name="connsiteY2" fmla="*/ 0 h 375344"/>
              <a:gd name="connsiteX3" fmla="*/ 577453 w 577453"/>
              <a:gd name="connsiteY3" fmla="*/ 62559 h 375344"/>
              <a:gd name="connsiteX4" fmla="*/ 577453 w 577453"/>
              <a:gd name="connsiteY4" fmla="*/ 312785 h 375344"/>
              <a:gd name="connsiteX5" fmla="*/ 514894 w 577453"/>
              <a:gd name="connsiteY5" fmla="*/ 375344 h 375344"/>
              <a:gd name="connsiteX6" fmla="*/ 62559 w 577453"/>
              <a:gd name="connsiteY6" fmla="*/ 375344 h 375344"/>
              <a:gd name="connsiteX7" fmla="*/ 0 w 577453"/>
              <a:gd name="connsiteY7" fmla="*/ 312785 h 375344"/>
              <a:gd name="connsiteX8" fmla="*/ 0 w 577453"/>
              <a:gd name="connsiteY8" fmla="*/ 62559 h 37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453" h="375344">
                <a:moveTo>
                  <a:pt x="0" y="62559"/>
                </a:moveTo>
                <a:cubicBezTo>
                  <a:pt x="0" y="28009"/>
                  <a:pt x="28009" y="0"/>
                  <a:pt x="62559" y="0"/>
                </a:cubicBezTo>
                <a:lnTo>
                  <a:pt x="514894" y="0"/>
                </a:lnTo>
                <a:cubicBezTo>
                  <a:pt x="549444" y="0"/>
                  <a:pt x="577453" y="28009"/>
                  <a:pt x="577453" y="62559"/>
                </a:cubicBezTo>
                <a:lnTo>
                  <a:pt x="577453" y="312785"/>
                </a:lnTo>
                <a:cubicBezTo>
                  <a:pt x="577453" y="347335"/>
                  <a:pt x="549444" y="375344"/>
                  <a:pt x="514894" y="375344"/>
                </a:cubicBezTo>
                <a:lnTo>
                  <a:pt x="62559" y="375344"/>
                </a:lnTo>
                <a:cubicBezTo>
                  <a:pt x="28009" y="375344"/>
                  <a:pt x="0" y="347335"/>
                  <a:pt x="0" y="312785"/>
                </a:cubicBezTo>
                <a:lnTo>
                  <a:pt x="0" y="62559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73" tIns="37373" rIns="37373" bIns="37373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>
                <a:solidFill>
                  <a:schemeClr val="bg1"/>
                </a:solidFill>
                <a:cs typeface="Times New Roman" panose="02020603050405020304" pitchFamily="18" charset="0"/>
              </a:rPr>
              <a:t>February 2020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190BEC-99B7-4092-AEC3-89C005AB3972}"/>
              </a:ext>
            </a:extLst>
          </p:cNvPr>
          <p:cNvSpPr txBox="1"/>
          <p:nvPr/>
        </p:nvSpPr>
        <p:spPr>
          <a:xfrm>
            <a:off x="108999" y="2735907"/>
            <a:ext cx="27019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A3"/>
                </a:solidFill>
              </a:rPr>
              <a:t>The GSP+ </a:t>
            </a:r>
            <a:r>
              <a:rPr lang="en-GB" sz="1400" b="1" dirty="0">
                <a:solidFill>
                  <a:srgbClr val="FFFFA3"/>
                </a:solidFill>
              </a:rPr>
              <a:t>grants full removal of tariffs on over 66 per cent </a:t>
            </a:r>
            <a:r>
              <a:rPr lang="en-GB" sz="1400" dirty="0">
                <a:solidFill>
                  <a:srgbClr val="FFFFA3"/>
                </a:solidFill>
              </a:rPr>
              <a:t>of product categories for exports to the EU. </a:t>
            </a:r>
            <a:r>
              <a:rPr lang="en-US" sz="1400" dirty="0">
                <a:solidFill>
                  <a:srgbClr val="FFFFA3"/>
                </a:solidFill>
              </a:rPr>
              <a:t>These trade preferences are based on progress to be demonstrated with regards to the effective implementation of </a:t>
            </a:r>
            <a:r>
              <a:rPr lang="en-GB" sz="1400" b="1" dirty="0">
                <a:solidFill>
                  <a:srgbClr val="FFFFA3"/>
                </a:solidFill>
              </a:rPr>
              <a:t>27 international conventions </a:t>
            </a:r>
            <a:r>
              <a:rPr lang="en-GB" sz="1400" dirty="0">
                <a:solidFill>
                  <a:srgbClr val="FFFFA3"/>
                </a:solidFill>
              </a:rPr>
              <a:t>on human and labour rights, environment protection and good governance. </a:t>
            </a:r>
          </a:p>
          <a:p>
            <a:endParaRPr lang="en-GB" sz="1400" dirty="0">
              <a:solidFill>
                <a:srgbClr val="FFFFA3"/>
              </a:solidFill>
            </a:endParaRPr>
          </a:p>
          <a:p>
            <a:r>
              <a:rPr lang="en-US" sz="1400" dirty="0">
                <a:solidFill>
                  <a:srgbClr val="FFFFA3"/>
                </a:solidFill>
              </a:rPr>
              <a:t>Pakistan was awarded GSP+ status on 1 January 2014. Between 2013 and 2019, </a:t>
            </a:r>
            <a:r>
              <a:rPr lang="en-US" sz="1400" b="1" dirty="0">
                <a:solidFill>
                  <a:srgbClr val="FFFFA3"/>
                </a:solidFill>
              </a:rPr>
              <a:t>Pakistan’s exports to the EU increased 65.09%, </a:t>
            </a:r>
            <a:r>
              <a:rPr lang="en-US" sz="1400" dirty="0">
                <a:solidFill>
                  <a:srgbClr val="FFFFA3"/>
                </a:solidFill>
              </a:rPr>
              <a:t>while </a:t>
            </a:r>
            <a:r>
              <a:rPr lang="en-US" sz="1400" b="1" dirty="0">
                <a:solidFill>
                  <a:srgbClr val="FFFFA3"/>
                </a:solidFill>
              </a:rPr>
              <a:t>EU exports to Pakistan rose 44.43%. </a:t>
            </a:r>
            <a:endParaRPr lang="fr-BE" sz="1400" b="1" dirty="0">
              <a:solidFill>
                <a:srgbClr val="FFFF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5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206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Présentation PowerPoint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JANSSENS Chloe (EEAS-ISLAMABAD)</dc:creator>
  <cp:lastModifiedBy>Chloé Janssens</cp:lastModifiedBy>
  <cp:revision>103</cp:revision>
  <cp:lastPrinted>2020-02-24T06:08:56Z</cp:lastPrinted>
  <dcterms:created xsi:type="dcterms:W3CDTF">2020-02-24T04:26:33Z</dcterms:created>
  <dcterms:modified xsi:type="dcterms:W3CDTF">2020-04-21T07:26:28Z</dcterms:modified>
</cp:coreProperties>
</file>