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319" r:id="rId4"/>
    <p:sldId id="318" r:id="rId5"/>
    <p:sldId id="297" r:id="rId6"/>
    <p:sldId id="300" r:id="rId7"/>
    <p:sldId id="316" r:id="rId8"/>
    <p:sldId id="317" r:id="rId9"/>
    <p:sldId id="306" r:id="rId10"/>
    <p:sldId id="307" r:id="rId11"/>
    <p:sldId id="308" r:id="rId12"/>
    <p:sldId id="313" r:id="rId13"/>
    <p:sldId id="312" r:id="rId14"/>
    <p:sldId id="314" r:id="rId15"/>
    <p:sldId id="315" r:id="rId1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EFF"/>
    <a:srgbClr val="3E6FD2"/>
    <a:srgbClr val="B8E08C"/>
    <a:srgbClr val="3166CF"/>
    <a:srgbClr val="FFCDE6"/>
    <a:srgbClr val="0F5494"/>
    <a:srgbClr val="99CCFF"/>
    <a:srgbClr val="800000"/>
    <a:srgbClr val="2D5EC1"/>
    <a:srgbClr val="FF7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CEACC3AE-8513-41BF-B612-DE6D6F5157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411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FAFD719-2182-4FDE-8A3C-49359FDBA8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1478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B4DF5A11-C66D-4740-B76A-8EE93F1F69E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A2EF9-4E47-409F-B180-67EA0727AC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518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C63E8-475B-4C2D-A67F-1C37672EA4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5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FEFF1-7846-4968-BAC5-6E447D4CB0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301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E4A08-9F4F-419F-8DE6-FE1FF8CF42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013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8E3C2-956B-461D-B7F8-C139004A01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980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114D9-CEFF-4FAD-95F4-16DCB5CABA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392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25D4A-CD2E-4253-8F34-C9BE1EF12D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82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C55E8-0301-438F-881E-28EA8E0C91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992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540D5-2EB3-453E-9551-A8D5CE3B3E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645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53A7E-B265-4E1F-99D3-2637064416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30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75698AA-463E-4425-A731-6B9F767D42E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560" y="1412776"/>
            <a:ext cx="8424490" cy="1943199"/>
          </a:xfrm>
        </p:spPr>
        <p:txBody>
          <a:bodyPr/>
          <a:lstStyle/>
          <a:p>
            <a:r>
              <a:rPr lang="fr-BE" altLang="en-US" sz="4400" dirty="0" smtClean="0"/>
              <a:t>EU-SADC EPA </a:t>
            </a:r>
            <a:r>
              <a:rPr lang="fr-BE" altLang="en-US" sz="4400" dirty="0" err="1" smtClean="0"/>
              <a:t>Rules</a:t>
            </a:r>
            <a:r>
              <a:rPr lang="fr-BE" altLang="en-US" sz="4400" dirty="0" smtClean="0"/>
              <a:t> of </a:t>
            </a:r>
            <a:r>
              <a:rPr lang="fr-BE" altLang="en-US" sz="4400" dirty="0" err="1" smtClean="0"/>
              <a:t>Origin</a:t>
            </a:r>
            <a:endParaRPr lang="en-GB" altLang="en-US" sz="44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429000"/>
            <a:ext cx="7704856" cy="1152129"/>
          </a:xfrm>
        </p:spPr>
        <p:txBody>
          <a:bodyPr/>
          <a:lstStyle/>
          <a:p>
            <a:r>
              <a:rPr lang="fr-BE" altLang="en-US" dirty="0" smtClean="0"/>
              <a:t>Mission to Lesotho and Swaziland</a:t>
            </a:r>
          </a:p>
          <a:p>
            <a:r>
              <a:rPr lang="fr-BE" altLang="en-US" dirty="0" smtClean="0"/>
              <a:t>14-20 March 2018</a:t>
            </a:r>
            <a:endParaRPr lang="en-GB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6209" y="4797152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dirty="0">
                <a:solidFill>
                  <a:srgbClr val="FFFFFF"/>
                </a:solidFill>
              </a:rPr>
              <a:t>Roberto Cecutti</a:t>
            </a:r>
          </a:p>
          <a:p>
            <a:pPr lvl="0"/>
            <a:r>
              <a:rPr lang="en-GB" b="1" dirty="0">
                <a:solidFill>
                  <a:srgbClr val="FFFFFF"/>
                </a:solidFill>
              </a:rPr>
              <a:t>Trade Affairs Officer</a:t>
            </a:r>
          </a:p>
          <a:p>
            <a:pPr lvl="0"/>
            <a:r>
              <a:rPr lang="en-GB" b="1" dirty="0">
                <a:solidFill>
                  <a:srgbClr val="FFFFFF"/>
                </a:solidFill>
              </a:rPr>
              <a:t>for SADC EPA implementation</a:t>
            </a:r>
          </a:p>
          <a:p>
            <a:pPr lvl="0"/>
            <a:endParaRPr lang="en-GB" b="1" dirty="0">
              <a:solidFill>
                <a:srgbClr val="FFFFFF"/>
              </a:solidFill>
            </a:endParaRPr>
          </a:p>
          <a:p>
            <a:pPr lvl="0"/>
            <a:r>
              <a:rPr lang="en-GB" dirty="0">
                <a:solidFill>
                  <a:srgbClr val="FFFFFF"/>
                </a:solidFill>
              </a:rPr>
              <a:t>European Commission</a:t>
            </a:r>
          </a:p>
          <a:p>
            <a:pPr lvl="0"/>
            <a:r>
              <a:rPr lang="en-GB" dirty="0">
                <a:solidFill>
                  <a:srgbClr val="FFFFFF"/>
                </a:solidFill>
              </a:rPr>
              <a:t>Directorate-General for Trade</a:t>
            </a:r>
          </a:p>
          <a:p>
            <a:pPr lvl="0"/>
            <a:r>
              <a:rPr lang="en-GB" dirty="0">
                <a:solidFill>
                  <a:srgbClr val="FFFFFF"/>
                </a:solidFill>
              </a:rPr>
              <a:t>Unit D.2 Economic Partnership Agreements – Africa,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Caribbean and Pacific, Overseas Countries and Territories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4AB4804-7334-4035-B458-E5925A03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268760"/>
            <a:ext cx="8229600" cy="648072"/>
          </a:xfrm>
        </p:spPr>
        <p:txBody>
          <a:bodyPr/>
          <a:lstStyle/>
          <a:p>
            <a:r>
              <a:rPr lang="fr-BE" dirty="0"/>
              <a:t>Cumulation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0152F40-BD99-485F-92AB-7D14F94E4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0950"/>
            <a:ext cx="8229600" cy="4634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b="0" dirty="0" err="1"/>
              <a:t>Reinforce</a:t>
            </a:r>
            <a:r>
              <a:rPr lang="fr-BE" b="0" dirty="0"/>
              <a:t> the </a:t>
            </a:r>
            <a:r>
              <a:rPr lang="fr-B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fr-B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integration</a:t>
            </a:r>
            <a:r>
              <a:rPr lang="fr-B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</a:t>
            </a:r>
            <a:r>
              <a:rPr lang="fr-B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fr-B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</a:t>
            </a:r>
            <a:r>
              <a:rPr lang="fr-B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b="0" dirty="0"/>
              <a:t>to a </a:t>
            </a:r>
            <a:r>
              <a:rPr lang="fr-BE" b="0" dirty="0" err="1"/>
              <a:t>preferential</a:t>
            </a:r>
            <a:r>
              <a:rPr lang="fr-BE" b="0" dirty="0"/>
              <a:t> </a:t>
            </a:r>
            <a:r>
              <a:rPr lang="fr-BE" b="0" dirty="0" err="1"/>
              <a:t>trade</a:t>
            </a:r>
            <a:r>
              <a:rPr lang="fr-BE" b="0" dirty="0"/>
              <a:t> arrangement </a:t>
            </a:r>
            <a:r>
              <a:rPr lang="fr-BE" b="0" i="1" dirty="0"/>
              <a:t>(‘</a:t>
            </a:r>
            <a:r>
              <a:rPr lang="fr-BE" b="0" i="1" dirty="0" err="1"/>
              <a:t>bilateral</a:t>
            </a:r>
            <a:r>
              <a:rPr lang="fr-BE" b="0" i="1" dirty="0"/>
              <a:t>’, ‘diagonal’/‘</a:t>
            </a:r>
            <a:r>
              <a:rPr lang="fr-BE" b="0" i="1" dirty="0" err="1"/>
              <a:t>regional</a:t>
            </a:r>
            <a:r>
              <a:rPr lang="fr-BE" b="0" i="1" dirty="0"/>
              <a:t>’ or ‘full’ cumulation)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b="0" dirty="0"/>
              <a:t>Secure </a:t>
            </a:r>
            <a:r>
              <a:rPr lang="fr-B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 sources of supplies </a:t>
            </a:r>
            <a:r>
              <a:rPr lang="fr-BE" b="0" dirty="0" err="1"/>
              <a:t>where</a:t>
            </a:r>
            <a:r>
              <a:rPr lang="fr-BE" b="0" dirty="0"/>
              <a:t> </a:t>
            </a:r>
            <a:r>
              <a:rPr lang="fr-BE" b="0" dirty="0" err="1"/>
              <a:t>required</a:t>
            </a:r>
            <a:r>
              <a:rPr lang="fr-BE" b="0" dirty="0"/>
              <a:t> to </a:t>
            </a:r>
            <a:r>
              <a:rPr lang="fr-BE" b="0" dirty="0" err="1"/>
              <a:t>allow</a:t>
            </a:r>
            <a:r>
              <a:rPr lang="fr-BE" b="0" dirty="0"/>
              <a:t> </a:t>
            </a:r>
            <a:r>
              <a:rPr lang="fr-BE" b="0" dirty="0" err="1"/>
              <a:t>products</a:t>
            </a:r>
            <a:r>
              <a:rPr lang="fr-BE" b="0" dirty="0"/>
              <a:t> to </a:t>
            </a:r>
            <a:r>
              <a:rPr lang="fr-BE" b="0" dirty="0" err="1"/>
              <a:t>acquire</a:t>
            </a:r>
            <a:r>
              <a:rPr lang="fr-BE" b="0" dirty="0"/>
              <a:t> </a:t>
            </a:r>
            <a:r>
              <a:rPr lang="fr-BE" b="0" dirty="0" err="1"/>
              <a:t>originating</a:t>
            </a:r>
            <a:r>
              <a:rPr lang="fr-BE" b="0" dirty="0"/>
              <a:t> </a:t>
            </a:r>
            <a:r>
              <a:rPr lang="fr-BE" b="0" dirty="0" err="1"/>
              <a:t>status</a:t>
            </a:r>
            <a:r>
              <a:rPr lang="fr-BE" b="0" dirty="0"/>
              <a:t> and </a:t>
            </a:r>
            <a:r>
              <a:rPr lang="fr-BE" b="0" dirty="0" err="1"/>
              <a:t>thus</a:t>
            </a:r>
            <a:r>
              <a:rPr lang="fr-BE" b="0" dirty="0"/>
              <a:t> </a:t>
            </a:r>
            <a:r>
              <a:rPr lang="fr-BE" b="0" dirty="0" err="1"/>
              <a:t>benefit</a:t>
            </a:r>
            <a:r>
              <a:rPr lang="fr-BE" b="0" dirty="0"/>
              <a:t> </a:t>
            </a:r>
            <a:r>
              <a:rPr lang="fr-BE" b="0" dirty="0" err="1"/>
              <a:t>from</a:t>
            </a:r>
            <a:r>
              <a:rPr lang="fr-BE" b="0" dirty="0"/>
              <a:t> </a:t>
            </a:r>
            <a:r>
              <a:rPr lang="fr-BE" b="0" dirty="0" err="1"/>
              <a:t>preferences</a:t>
            </a:r>
            <a:r>
              <a:rPr lang="fr-BE" b="0" dirty="0"/>
              <a:t> </a:t>
            </a:r>
            <a:r>
              <a:rPr lang="fr-BE" b="0" i="1" dirty="0"/>
              <a:t>(‘</a:t>
            </a:r>
            <a:r>
              <a:rPr lang="fr-BE" b="0" i="1" dirty="0" err="1"/>
              <a:t>extended</a:t>
            </a:r>
            <a:r>
              <a:rPr lang="fr-BE" b="0" i="1" dirty="0"/>
              <a:t>’ cumulation)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 and </a:t>
            </a:r>
            <a:r>
              <a:rPr lang="fr-B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limits</a:t>
            </a:r>
            <a:endParaRPr lang="fr-B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1800" b="0" dirty="0"/>
              <a:t>Cumulation </a:t>
            </a:r>
            <a:r>
              <a:rPr lang="fr-BE" sz="1800" b="0" dirty="0" err="1"/>
              <a:t>between</a:t>
            </a:r>
            <a:r>
              <a:rPr lang="fr-BE" sz="1800" b="0" dirty="0"/>
              <a:t> the </a:t>
            </a:r>
            <a:r>
              <a:rPr lang="fr-BE" sz="1800" b="0" dirty="0" err="1"/>
              <a:t>partners</a:t>
            </a:r>
            <a:r>
              <a:rPr lang="fr-BE" sz="1800" b="0" dirty="0"/>
              <a:t> </a:t>
            </a:r>
            <a:r>
              <a:rPr lang="fr-BE" sz="1800" b="0" dirty="0" err="1"/>
              <a:t>may</a:t>
            </a:r>
            <a:r>
              <a:rPr lang="fr-BE" sz="1800" b="0" dirty="0"/>
              <a:t> </a:t>
            </a:r>
            <a:r>
              <a:rPr lang="fr-BE" sz="1800" b="0" dirty="0" err="1"/>
              <a:t>be</a:t>
            </a:r>
            <a:r>
              <a:rPr lang="fr-BE" sz="1800" b="0" dirty="0"/>
              <a:t> </a:t>
            </a:r>
            <a:r>
              <a:rPr lang="fr-BE" sz="1800" b="0" dirty="0" err="1"/>
              <a:t>subject</a:t>
            </a:r>
            <a:r>
              <a:rPr lang="fr-BE" sz="1800" b="0" dirty="0"/>
              <a:t> to the performance of ‘</a:t>
            </a:r>
            <a:r>
              <a:rPr lang="fr-BE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</a:t>
            </a:r>
            <a:r>
              <a:rPr lang="fr-BE" sz="18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</a:t>
            </a:r>
            <a:r>
              <a:rPr lang="fr-BE" sz="1800" b="0" dirty="0"/>
              <a:t>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1800" b="0" dirty="0"/>
              <a:t>Extended cumulation </a:t>
            </a:r>
            <a:r>
              <a:rPr lang="fr-BE" sz="1800" b="0" dirty="0" err="1"/>
              <a:t>should</a:t>
            </a:r>
            <a:r>
              <a:rPr lang="fr-BE" sz="1800" b="0" dirty="0"/>
              <a:t> not </a:t>
            </a:r>
            <a:r>
              <a:rPr lang="fr-BE" sz="1800" b="0" dirty="0" err="1"/>
              <a:t>become</a:t>
            </a:r>
            <a:r>
              <a:rPr lang="fr-BE" sz="1800" b="0" dirty="0"/>
              <a:t> a system of </a:t>
            </a:r>
            <a:r>
              <a:rPr lang="fr-BE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‘global’ cumulation or </a:t>
            </a:r>
            <a:r>
              <a:rPr lang="fr-BE" sz="18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sourcing</a:t>
            </a:r>
            <a:r>
              <a:rPr lang="fr-BE" sz="1800" b="0" dirty="0"/>
              <a:t>, </a:t>
            </a:r>
            <a:r>
              <a:rPr lang="fr-BE" sz="1800" b="0" dirty="0" err="1" smtClean="0"/>
              <a:t>akin</a:t>
            </a:r>
            <a:r>
              <a:rPr lang="fr-BE" sz="1800" b="0" dirty="0" smtClean="0"/>
              <a:t> </a:t>
            </a:r>
            <a:r>
              <a:rPr lang="fr-BE" sz="1800" b="0" dirty="0"/>
              <a:t>of </a:t>
            </a:r>
            <a:r>
              <a:rPr lang="fr-BE" sz="1800" b="0" dirty="0" err="1"/>
              <a:t>general</a:t>
            </a:r>
            <a:r>
              <a:rPr lang="fr-BE" sz="1800" b="0" dirty="0"/>
              <a:t> and permanent </a:t>
            </a:r>
            <a:r>
              <a:rPr lang="fr-BE" sz="1800" b="0" dirty="0" err="1"/>
              <a:t>derogation</a:t>
            </a:r>
            <a:r>
              <a:rPr lang="fr-BE" sz="1800" b="0" dirty="0"/>
              <a:t> </a:t>
            </a:r>
            <a:r>
              <a:rPr lang="fr-BE" sz="1800" b="0" dirty="0" err="1"/>
              <a:t>from</a:t>
            </a:r>
            <a:r>
              <a:rPr lang="fr-BE" sz="1800" b="0" dirty="0"/>
              <a:t> </a:t>
            </a:r>
            <a:r>
              <a:rPr lang="fr-BE" sz="1800" b="0" dirty="0" err="1"/>
              <a:t>PSRs</a:t>
            </a:r>
            <a:r>
              <a:rPr lang="fr-BE" sz="1800" b="0" dirty="0"/>
              <a:t>, to the </a:t>
            </a:r>
            <a:r>
              <a:rPr lang="fr-BE" sz="1800" b="0" dirty="0" err="1"/>
              <a:t>detriment</a:t>
            </a:r>
            <a:r>
              <a:rPr lang="fr-BE" sz="1800" b="0" dirty="0"/>
              <a:t> of </a:t>
            </a:r>
            <a:r>
              <a:rPr lang="fr-BE" sz="1800" b="0" dirty="0" err="1"/>
              <a:t>industrial</a:t>
            </a:r>
            <a:r>
              <a:rPr lang="fr-BE" sz="1800" b="0" dirty="0"/>
              <a:t> </a:t>
            </a:r>
            <a:r>
              <a:rPr lang="fr-BE" sz="1800" b="0" dirty="0" err="1"/>
              <a:t>development</a:t>
            </a:r>
            <a:r>
              <a:rPr lang="fr-BE" sz="1800" b="0" dirty="0"/>
              <a:t> in </a:t>
            </a:r>
            <a:r>
              <a:rPr lang="fr-BE" sz="1800" b="0" dirty="0" err="1"/>
              <a:t>beneficiary</a:t>
            </a:r>
            <a:r>
              <a:rPr lang="fr-BE" sz="1800" b="0" dirty="0"/>
              <a:t> countries</a:t>
            </a:r>
          </a:p>
        </p:txBody>
      </p:sp>
    </p:spTree>
    <p:extLst>
      <p:ext uri="{BB962C8B-B14F-4D97-AF65-F5344CB8AC3E}">
        <p14:creationId xmlns:p14="http://schemas.microsoft.com/office/powerpoint/2010/main" val="41287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A815A7-DC2B-4C50-B557-BD31897E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96" y="1250293"/>
            <a:ext cx="8229600" cy="936625"/>
          </a:xfrm>
        </p:spPr>
        <p:txBody>
          <a:bodyPr/>
          <a:lstStyle/>
          <a:p>
            <a:r>
              <a:rPr lang="fr-BE" sz="2800" dirty="0" err="1"/>
              <a:t>Bilateral</a:t>
            </a:r>
            <a:r>
              <a:rPr lang="fr-BE" sz="2800" dirty="0"/>
              <a:t> cumulation</a:t>
            </a:r>
            <a:br>
              <a:rPr lang="fr-BE" sz="2800" dirty="0"/>
            </a:br>
            <a:r>
              <a:rPr lang="fr-BE" sz="2800" dirty="0"/>
              <a:t>of </a:t>
            </a:r>
            <a:r>
              <a:rPr lang="fr-BE" sz="2800" dirty="0" err="1"/>
              <a:t>origin</a:t>
            </a:r>
            <a:endParaRPr lang="fr-FR" sz="2800" dirty="0"/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316D88B7-9CD9-476E-B2DD-FD20F805A7E5}"/>
              </a:ext>
            </a:extLst>
          </p:cNvPr>
          <p:cNvSpPr/>
          <p:nvPr/>
        </p:nvSpPr>
        <p:spPr bwMode="auto">
          <a:xfrm>
            <a:off x="1295636" y="3234860"/>
            <a:ext cx="2952328" cy="2016224"/>
          </a:xfrm>
          <a:prstGeom prst="ellipse">
            <a:avLst/>
          </a:prstGeom>
          <a:solidFill>
            <a:srgbClr val="99CCFF"/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r>
              <a:rPr lang="fr-BE" sz="1600" b="1" dirty="0" smtClean="0"/>
              <a:t>EU</a:t>
            </a:r>
            <a:endParaRPr lang="fr-FR" sz="1600" b="1" dirty="0"/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E798EB8F-4DB5-4AF8-AD0B-EDF7F650625C}"/>
              </a:ext>
            </a:extLst>
          </p:cNvPr>
          <p:cNvSpPr/>
          <p:nvPr/>
        </p:nvSpPr>
        <p:spPr bwMode="auto">
          <a:xfrm>
            <a:off x="4878034" y="3202233"/>
            <a:ext cx="2952328" cy="2016224"/>
          </a:xfrm>
          <a:prstGeom prst="ellipse">
            <a:avLst/>
          </a:prstGeom>
          <a:solidFill>
            <a:srgbClr val="FFCDE6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1600" b="1" dirty="0" smtClean="0">
                <a:solidFill>
                  <a:srgbClr val="FF0000"/>
                </a:solidFill>
              </a:rPr>
              <a:t>SADC EPA State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="" xmlns:a16="http://schemas.microsoft.com/office/drawing/2014/main" id="{C5A698B3-D5DE-4B9B-8BF1-35BB9D363E0E}"/>
              </a:ext>
            </a:extLst>
          </p:cNvPr>
          <p:cNvSpPr/>
          <p:nvPr/>
        </p:nvSpPr>
        <p:spPr bwMode="auto">
          <a:xfrm>
            <a:off x="1043608" y="2276475"/>
            <a:ext cx="6984776" cy="3672805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5010F66-0F24-4454-8F6E-4B187608B8D5}"/>
              </a:ext>
            </a:extLst>
          </p:cNvPr>
          <p:cNvSpPr txBox="1"/>
          <p:nvPr/>
        </p:nvSpPr>
        <p:spPr>
          <a:xfrm>
            <a:off x="2267744" y="2395367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 smtClean="0">
                <a:solidFill>
                  <a:srgbClr val="3E6FD2"/>
                </a:solidFill>
              </a:rPr>
              <a:t>EU-SADC EPA Protocol 1 Article 3.2 and 3.3</a:t>
            </a:r>
            <a:endParaRPr lang="fr-FR" sz="1600" b="1" dirty="0">
              <a:solidFill>
                <a:srgbClr val="3E6FD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C41C35E-381F-4464-A9F6-5D4BAE2E5A06}"/>
              </a:ext>
            </a:extLst>
          </p:cNvPr>
          <p:cNvSpPr/>
          <p:nvPr/>
        </p:nvSpPr>
        <p:spPr bwMode="auto">
          <a:xfrm>
            <a:off x="6174948" y="1467745"/>
            <a:ext cx="2448272" cy="5787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THIRD COUNTRIES</a:t>
            </a: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Flèche : courbe vers la gauche 8">
            <a:extLst>
              <a:ext uri="{FF2B5EF4-FFF2-40B4-BE49-F238E27FC236}">
                <a16:creationId xmlns="" xmlns:a16="http://schemas.microsoft.com/office/drawing/2014/main" id="{863591BE-435C-433B-8CC3-383ED24A4B30}"/>
              </a:ext>
            </a:extLst>
          </p:cNvPr>
          <p:cNvSpPr/>
          <p:nvPr/>
        </p:nvSpPr>
        <p:spPr bwMode="auto">
          <a:xfrm rot="1347709">
            <a:off x="6923828" y="1994719"/>
            <a:ext cx="606447" cy="2167257"/>
          </a:xfrm>
          <a:prstGeom prst="curvedLef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="" xmlns:a16="http://schemas.microsoft.com/office/drawing/2014/main" id="{A809B0E7-18D9-49F8-A63D-E51F5FE7E5F6}"/>
              </a:ext>
            </a:extLst>
          </p:cNvPr>
          <p:cNvSpPr/>
          <p:nvPr/>
        </p:nvSpPr>
        <p:spPr bwMode="auto">
          <a:xfrm rot="15861074">
            <a:off x="3993299" y="2007976"/>
            <a:ext cx="679479" cy="3096943"/>
          </a:xfrm>
          <a:prstGeom prst="curvedLeftArrow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rganigramme : Disque magnétique 10">
            <a:extLst>
              <a:ext uri="{FF2B5EF4-FFF2-40B4-BE49-F238E27FC236}">
                <a16:creationId xmlns="" xmlns:a16="http://schemas.microsoft.com/office/drawing/2014/main" id="{091564D5-A7C3-439C-BE3F-D6506ED72F96}"/>
              </a:ext>
            </a:extLst>
          </p:cNvPr>
          <p:cNvSpPr/>
          <p:nvPr/>
        </p:nvSpPr>
        <p:spPr bwMode="auto">
          <a:xfrm>
            <a:off x="5195126" y="3813373"/>
            <a:ext cx="1356099" cy="819332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Processing</a:t>
            </a:r>
            <a:endParaRPr kumimoji="0" lang="fr-FR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Flèche : gauche 12">
            <a:extLst>
              <a:ext uri="{FF2B5EF4-FFF2-40B4-BE49-F238E27FC236}">
                <a16:creationId xmlns="" xmlns:a16="http://schemas.microsoft.com/office/drawing/2014/main" id="{1A9D48EC-C961-4F97-B401-340799B007D5}"/>
              </a:ext>
            </a:extLst>
          </p:cNvPr>
          <p:cNvSpPr/>
          <p:nvPr/>
        </p:nvSpPr>
        <p:spPr bwMode="auto">
          <a:xfrm rot="1141730">
            <a:off x="6662793" y="4210683"/>
            <a:ext cx="884555" cy="390158"/>
          </a:xfrm>
          <a:prstGeom prst="leftArrow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OM-SADC</a:t>
            </a:r>
            <a:r>
              <a:rPr kumimoji="0" lang="fr-B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EPA State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F41BB697-64E0-4C32-99ED-9202E41F6DB1}"/>
              </a:ext>
            </a:extLst>
          </p:cNvPr>
          <p:cNvSpPr txBox="1"/>
          <p:nvPr/>
        </p:nvSpPr>
        <p:spPr>
          <a:xfrm>
            <a:off x="7892371" y="2149474"/>
            <a:ext cx="701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</a:t>
            </a:r>
            <a:endParaRPr lang="fr-F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="" xmlns:a16="http://schemas.microsoft.com/office/drawing/2014/main" id="{84303D98-1922-4288-9EFE-40A4B8E1F1E3}"/>
              </a:ext>
            </a:extLst>
          </p:cNvPr>
          <p:cNvSpPr/>
          <p:nvPr/>
        </p:nvSpPr>
        <p:spPr bwMode="auto">
          <a:xfrm>
            <a:off x="4027147" y="5390254"/>
            <a:ext cx="4793325" cy="132714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="" xmlns:a16="http://schemas.microsoft.com/office/drawing/2014/main" id="{771BF3F7-9454-4820-90F9-C04BA817EA8C}"/>
              </a:ext>
            </a:extLst>
          </p:cNvPr>
          <p:cNvSpPr/>
          <p:nvPr/>
        </p:nvSpPr>
        <p:spPr bwMode="auto">
          <a:xfrm>
            <a:off x="8120297" y="2528571"/>
            <a:ext cx="335445" cy="3185032"/>
          </a:xfrm>
          <a:prstGeom prst="down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8" name="Flèche : bas 17">
            <a:extLst>
              <a:ext uri="{FF2B5EF4-FFF2-40B4-BE49-F238E27FC236}">
                <a16:creationId xmlns="" xmlns:a16="http://schemas.microsoft.com/office/drawing/2014/main" id="{6BE51862-F542-41B7-98C6-3E9AE51C6808}"/>
              </a:ext>
            </a:extLst>
          </p:cNvPr>
          <p:cNvSpPr/>
          <p:nvPr/>
        </p:nvSpPr>
        <p:spPr bwMode="auto">
          <a:xfrm rot="19517778">
            <a:off x="3869802" y="3911897"/>
            <a:ext cx="340135" cy="1912453"/>
          </a:xfrm>
          <a:prstGeom prst="down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DDA379D-DD38-4285-96B6-8CD46FF9E5A1}"/>
              </a:ext>
            </a:extLst>
          </p:cNvPr>
          <p:cNvSpPr txBox="1"/>
          <p:nvPr/>
        </p:nvSpPr>
        <p:spPr>
          <a:xfrm>
            <a:off x="6534762" y="5675605"/>
            <a:ext cx="231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 positive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D00B8F10-DA4D-41FB-9626-49E7AC327E24}"/>
              </a:ext>
            </a:extLst>
          </p:cNvPr>
          <p:cNvSpPr txBox="1"/>
          <p:nvPr/>
        </p:nvSpPr>
        <p:spPr>
          <a:xfrm>
            <a:off x="4059819" y="5692457"/>
            <a:ext cx="184761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Bilateral</a:t>
            </a:r>
            <a:endParaRPr lang="fr-BE" sz="1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Cumulation:</a:t>
            </a:r>
          </a:p>
          <a:p>
            <a:r>
              <a:rPr lang="fr-BE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OM-EU </a:t>
            </a:r>
            <a:r>
              <a:rPr lang="fr-BE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BE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OM-SADC EPA State</a:t>
            </a:r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C0583956-6C9E-47AE-88C7-14E96FAD8A22}"/>
              </a:ext>
            </a:extLst>
          </p:cNvPr>
          <p:cNvSpPr txBox="1"/>
          <p:nvPr/>
        </p:nvSpPr>
        <p:spPr>
          <a:xfrm>
            <a:off x="6292985" y="6085572"/>
            <a:ext cx="258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Operations </a:t>
            </a:r>
            <a:r>
              <a:rPr lang="fr-BE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lèche : double flèche horizontale 21">
            <a:extLst>
              <a:ext uri="{FF2B5EF4-FFF2-40B4-BE49-F238E27FC236}">
                <a16:creationId xmlns="" xmlns:a16="http://schemas.microsoft.com/office/drawing/2014/main" id="{8B4AABDE-3F80-40EA-8E77-F290D6351AD9}"/>
              </a:ext>
            </a:extLst>
          </p:cNvPr>
          <p:cNvSpPr/>
          <p:nvPr/>
        </p:nvSpPr>
        <p:spPr bwMode="auto">
          <a:xfrm>
            <a:off x="5873175" y="6199311"/>
            <a:ext cx="443821" cy="287792"/>
          </a:xfrm>
          <a:prstGeom prst="leftRigh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3" name="Flèche : courbe vers la gauche 22">
            <a:extLst>
              <a:ext uri="{FF2B5EF4-FFF2-40B4-BE49-F238E27FC236}">
                <a16:creationId xmlns="" xmlns:a16="http://schemas.microsoft.com/office/drawing/2014/main" id="{4833C304-2617-40C1-93F9-0A247799C34F}"/>
              </a:ext>
            </a:extLst>
          </p:cNvPr>
          <p:cNvSpPr/>
          <p:nvPr/>
        </p:nvSpPr>
        <p:spPr bwMode="auto">
          <a:xfrm rot="5400000">
            <a:off x="3923398" y="3789497"/>
            <a:ext cx="1441218" cy="4320481"/>
          </a:xfrm>
          <a:prstGeom prst="curvedLef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B8E08C"/>
              </a:solidFill>
              <a:effectLst/>
              <a:latin typeface="Verdana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06B9564B-AB14-4480-8FB2-A74C8417A0CC}"/>
              </a:ext>
            </a:extLst>
          </p:cNvPr>
          <p:cNvSpPr txBox="1"/>
          <p:nvPr/>
        </p:nvSpPr>
        <p:spPr>
          <a:xfrm>
            <a:off x="2999285" y="3723072"/>
            <a:ext cx="899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OM-EU</a:t>
            </a:r>
            <a:endParaRPr lang="fr-F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7376897-1FC5-4550-B5D9-285021804128}"/>
              </a:ext>
            </a:extLst>
          </p:cNvPr>
          <p:cNvSpPr txBox="1"/>
          <p:nvPr/>
        </p:nvSpPr>
        <p:spPr>
          <a:xfrm>
            <a:off x="396224" y="5020066"/>
            <a:ext cx="221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endParaRPr lang="fr-FR" sz="1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159B3762-5699-4AEF-86B7-3DBC342207B6}"/>
              </a:ext>
            </a:extLst>
          </p:cNvPr>
          <p:cNvSpPr txBox="1"/>
          <p:nvPr/>
        </p:nvSpPr>
        <p:spPr>
          <a:xfrm>
            <a:off x="5203003" y="3691222"/>
            <a:ext cx="63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</a:t>
            </a:r>
            <a:endParaRPr lang="fr-FR" sz="1600" b="1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507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A815A7-DC2B-4C50-B557-BD31897E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24" y="1277790"/>
            <a:ext cx="8229600" cy="936625"/>
          </a:xfrm>
        </p:spPr>
        <p:txBody>
          <a:bodyPr/>
          <a:lstStyle/>
          <a:p>
            <a:r>
              <a:rPr lang="fr-BE" sz="2800" dirty="0" err="1"/>
              <a:t>Bilateral</a:t>
            </a:r>
            <a:r>
              <a:rPr lang="fr-BE" sz="2800" dirty="0"/>
              <a:t> « full » cumulation</a:t>
            </a:r>
            <a:br>
              <a:rPr lang="fr-BE" sz="2800" dirty="0"/>
            </a:br>
            <a:r>
              <a:rPr lang="fr-BE" sz="2800" dirty="0"/>
              <a:t>of </a:t>
            </a:r>
            <a:r>
              <a:rPr lang="fr-BE" sz="2800" dirty="0" err="1"/>
              <a:t>processing</a:t>
            </a:r>
            <a:endParaRPr lang="fr-FR" sz="2800" dirty="0"/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316D88B7-9CD9-476E-B2DD-FD20F805A7E5}"/>
              </a:ext>
            </a:extLst>
          </p:cNvPr>
          <p:cNvSpPr/>
          <p:nvPr/>
        </p:nvSpPr>
        <p:spPr bwMode="auto">
          <a:xfrm>
            <a:off x="798892" y="2903205"/>
            <a:ext cx="2952328" cy="2050446"/>
          </a:xfrm>
          <a:prstGeom prst="ellipse">
            <a:avLst/>
          </a:prstGeom>
          <a:solidFill>
            <a:srgbClr val="99CCFF"/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r>
              <a:rPr lang="fr-BE" sz="1600" b="1" dirty="0" smtClean="0"/>
              <a:t>SADC EPA State</a:t>
            </a:r>
            <a:endParaRPr lang="fr-FR" sz="1600" b="1" dirty="0"/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E798EB8F-4DB5-4AF8-AD0B-EDF7F650625C}"/>
              </a:ext>
            </a:extLst>
          </p:cNvPr>
          <p:cNvSpPr/>
          <p:nvPr/>
        </p:nvSpPr>
        <p:spPr bwMode="auto">
          <a:xfrm>
            <a:off x="4878034" y="3202233"/>
            <a:ext cx="2952328" cy="2016224"/>
          </a:xfrm>
          <a:prstGeom prst="ellipse">
            <a:avLst/>
          </a:prstGeom>
          <a:solidFill>
            <a:srgbClr val="FFCDE6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1600" b="1" dirty="0" smtClean="0">
                <a:solidFill>
                  <a:srgbClr val="FF0000"/>
                </a:solidFill>
              </a:rPr>
              <a:t>EU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="" xmlns:a16="http://schemas.microsoft.com/office/drawing/2014/main" id="{C5A698B3-D5DE-4B9B-8BF1-35BB9D363E0E}"/>
              </a:ext>
            </a:extLst>
          </p:cNvPr>
          <p:cNvSpPr/>
          <p:nvPr/>
        </p:nvSpPr>
        <p:spPr bwMode="auto">
          <a:xfrm>
            <a:off x="650677" y="2401542"/>
            <a:ext cx="7374085" cy="3672805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5010F66-0F24-4454-8F6E-4B187608B8D5}"/>
              </a:ext>
            </a:extLst>
          </p:cNvPr>
          <p:cNvSpPr txBox="1"/>
          <p:nvPr/>
        </p:nvSpPr>
        <p:spPr>
          <a:xfrm>
            <a:off x="2267744" y="2395367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 smtClean="0">
                <a:solidFill>
                  <a:srgbClr val="3E6FD2"/>
                </a:solidFill>
              </a:rPr>
              <a:t>EU-SADC EPA Protocol 1 Article 3.4 and 3.5</a:t>
            </a:r>
            <a:endParaRPr lang="fr-FR" sz="1600" b="1" dirty="0">
              <a:solidFill>
                <a:srgbClr val="3E6FD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C41C35E-381F-4464-A9F6-5D4BAE2E5A06}"/>
              </a:ext>
            </a:extLst>
          </p:cNvPr>
          <p:cNvSpPr/>
          <p:nvPr/>
        </p:nvSpPr>
        <p:spPr bwMode="auto">
          <a:xfrm>
            <a:off x="6738732" y="1206377"/>
            <a:ext cx="2315765" cy="755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THIRD COUNTRIES</a:t>
            </a: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Flèche : courbe vers la gauche 8">
            <a:extLst>
              <a:ext uri="{FF2B5EF4-FFF2-40B4-BE49-F238E27FC236}">
                <a16:creationId xmlns="" xmlns:a16="http://schemas.microsoft.com/office/drawing/2014/main" id="{863591BE-435C-433B-8CC3-383ED24A4B30}"/>
              </a:ext>
            </a:extLst>
          </p:cNvPr>
          <p:cNvSpPr/>
          <p:nvPr/>
        </p:nvSpPr>
        <p:spPr bwMode="auto">
          <a:xfrm rot="1347709">
            <a:off x="6923828" y="1994719"/>
            <a:ext cx="606447" cy="2167257"/>
          </a:xfrm>
          <a:prstGeom prst="curvedLef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="" xmlns:a16="http://schemas.microsoft.com/office/drawing/2014/main" id="{A809B0E7-18D9-49F8-A63D-E51F5FE7E5F6}"/>
              </a:ext>
            </a:extLst>
          </p:cNvPr>
          <p:cNvSpPr/>
          <p:nvPr/>
        </p:nvSpPr>
        <p:spPr bwMode="auto">
          <a:xfrm rot="15962752">
            <a:off x="3819000" y="1484492"/>
            <a:ext cx="715757" cy="3446577"/>
          </a:xfrm>
          <a:prstGeom prst="curvedLeft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rganigramme : Disque magnétique 10">
            <a:extLst>
              <a:ext uri="{FF2B5EF4-FFF2-40B4-BE49-F238E27FC236}">
                <a16:creationId xmlns="" xmlns:a16="http://schemas.microsoft.com/office/drawing/2014/main" id="{091564D5-A7C3-439C-BE3F-D6506ED72F96}"/>
              </a:ext>
            </a:extLst>
          </p:cNvPr>
          <p:cNvSpPr/>
          <p:nvPr/>
        </p:nvSpPr>
        <p:spPr bwMode="auto">
          <a:xfrm>
            <a:off x="5181753" y="3520948"/>
            <a:ext cx="1356099" cy="819332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Processing</a:t>
            </a:r>
            <a:r>
              <a:rPr kumimoji="0" lang="fr-B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fr-B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in</a:t>
            </a:r>
            <a:r>
              <a:rPr kumimoji="0" lang="fr-BE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EU</a:t>
            </a:r>
            <a:endParaRPr kumimoji="0" lang="fr-FR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Flèche : gauche 12">
            <a:extLst>
              <a:ext uri="{FF2B5EF4-FFF2-40B4-BE49-F238E27FC236}">
                <a16:creationId xmlns="" xmlns:a16="http://schemas.microsoft.com/office/drawing/2014/main" id="{1A9D48EC-C961-4F97-B401-340799B007D5}"/>
              </a:ext>
            </a:extLst>
          </p:cNvPr>
          <p:cNvSpPr/>
          <p:nvPr/>
        </p:nvSpPr>
        <p:spPr bwMode="auto">
          <a:xfrm rot="1141730">
            <a:off x="6662793" y="4210683"/>
            <a:ext cx="884555" cy="390158"/>
          </a:xfrm>
          <a:prstGeom prst="leftArrow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OM-EU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F41BB697-64E0-4C32-99ED-9202E41F6DB1}"/>
              </a:ext>
            </a:extLst>
          </p:cNvPr>
          <p:cNvSpPr txBox="1"/>
          <p:nvPr/>
        </p:nvSpPr>
        <p:spPr>
          <a:xfrm>
            <a:off x="7888999" y="2160798"/>
            <a:ext cx="701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</a:t>
            </a:r>
            <a:endParaRPr lang="fr-F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="" xmlns:a16="http://schemas.microsoft.com/office/drawing/2014/main" id="{84303D98-1922-4288-9EFE-40A4B8E1F1E3}"/>
              </a:ext>
            </a:extLst>
          </p:cNvPr>
          <p:cNvSpPr/>
          <p:nvPr/>
        </p:nvSpPr>
        <p:spPr bwMode="auto">
          <a:xfrm>
            <a:off x="688259" y="5390254"/>
            <a:ext cx="8132214" cy="132714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="" xmlns:a16="http://schemas.microsoft.com/office/drawing/2014/main" id="{771BF3F7-9454-4820-90F9-C04BA817EA8C}"/>
              </a:ext>
            </a:extLst>
          </p:cNvPr>
          <p:cNvSpPr/>
          <p:nvPr/>
        </p:nvSpPr>
        <p:spPr bwMode="auto">
          <a:xfrm>
            <a:off x="8120297" y="2528571"/>
            <a:ext cx="335445" cy="3185032"/>
          </a:xfrm>
          <a:prstGeom prst="down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8" name="Flèche : bas 17">
            <a:extLst>
              <a:ext uri="{FF2B5EF4-FFF2-40B4-BE49-F238E27FC236}">
                <a16:creationId xmlns="" xmlns:a16="http://schemas.microsoft.com/office/drawing/2014/main" id="{6BE51862-F542-41B7-98C6-3E9AE51C6808}"/>
              </a:ext>
            </a:extLst>
          </p:cNvPr>
          <p:cNvSpPr/>
          <p:nvPr/>
        </p:nvSpPr>
        <p:spPr bwMode="auto">
          <a:xfrm rot="19517778">
            <a:off x="3835962" y="3922471"/>
            <a:ext cx="340135" cy="1793577"/>
          </a:xfrm>
          <a:prstGeom prst="down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DDA379D-DD38-4285-96B6-8CD46FF9E5A1}"/>
              </a:ext>
            </a:extLst>
          </p:cNvPr>
          <p:cNvSpPr txBox="1"/>
          <p:nvPr/>
        </p:nvSpPr>
        <p:spPr>
          <a:xfrm>
            <a:off x="6534762" y="5675605"/>
            <a:ext cx="231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 positive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D00B8F10-DA4D-41FB-9626-49E7AC327E24}"/>
              </a:ext>
            </a:extLst>
          </p:cNvPr>
          <p:cNvSpPr txBox="1"/>
          <p:nvPr/>
        </p:nvSpPr>
        <p:spPr>
          <a:xfrm>
            <a:off x="4061659" y="5515217"/>
            <a:ext cx="18476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Cumulation:</a:t>
            </a:r>
          </a:p>
          <a:p>
            <a:r>
              <a:rPr lang="fr-BE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fr-BE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-SADC EPA State </a:t>
            </a:r>
            <a:r>
              <a:rPr lang="fr-BE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BE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fr-BE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-EU</a:t>
            </a:r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C0583956-6C9E-47AE-88C7-14E96FAD8A22}"/>
              </a:ext>
            </a:extLst>
          </p:cNvPr>
          <p:cNvSpPr txBox="1"/>
          <p:nvPr/>
        </p:nvSpPr>
        <p:spPr>
          <a:xfrm>
            <a:off x="6292985" y="6085572"/>
            <a:ext cx="258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Operations </a:t>
            </a:r>
            <a:r>
              <a:rPr lang="fr-BE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lèche : double flèche horizontale 21">
            <a:extLst>
              <a:ext uri="{FF2B5EF4-FFF2-40B4-BE49-F238E27FC236}">
                <a16:creationId xmlns="" xmlns:a16="http://schemas.microsoft.com/office/drawing/2014/main" id="{8B4AABDE-3F80-40EA-8E77-F290D6351AD9}"/>
              </a:ext>
            </a:extLst>
          </p:cNvPr>
          <p:cNvSpPr/>
          <p:nvPr/>
        </p:nvSpPr>
        <p:spPr bwMode="auto">
          <a:xfrm>
            <a:off x="5873175" y="6199311"/>
            <a:ext cx="443821" cy="287792"/>
          </a:xfrm>
          <a:prstGeom prst="leftRigh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3" name="Flèche : courbe vers la gauche 22">
            <a:extLst>
              <a:ext uri="{FF2B5EF4-FFF2-40B4-BE49-F238E27FC236}">
                <a16:creationId xmlns="" xmlns:a16="http://schemas.microsoft.com/office/drawing/2014/main" id="{4833C304-2617-40C1-93F9-0A247799C34F}"/>
              </a:ext>
            </a:extLst>
          </p:cNvPr>
          <p:cNvSpPr/>
          <p:nvPr/>
        </p:nvSpPr>
        <p:spPr bwMode="auto">
          <a:xfrm rot="5670635">
            <a:off x="3826049" y="3692149"/>
            <a:ext cx="1585161" cy="4371235"/>
          </a:xfrm>
          <a:prstGeom prst="curvedLef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B8E08C"/>
              </a:solidFill>
              <a:effectLst/>
              <a:latin typeface="Verdana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06B9564B-AB14-4480-8FB2-A74C8417A0CC}"/>
              </a:ext>
            </a:extLst>
          </p:cNvPr>
          <p:cNvSpPr txBox="1"/>
          <p:nvPr/>
        </p:nvSpPr>
        <p:spPr>
          <a:xfrm>
            <a:off x="2637666" y="3485767"/>
            <a:ext cx="1356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 </a:t>
            </a:r>
            <a:r>
              <a:rPr lang="fr-BE" sz="14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fr-BE" sz="14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process-A</a:t>
            </a:r>
            <a:endParaRPr lang="fr-FR" sz="14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7376897-1FC5-4550-B5D9-285021804128}"/>
              </a:ext>
            </a:extLst>
          </p:cNvPr>
          <p:cNvSpPr txBox="1"/>
          <p:nvPr/>
        </p:nvSpPr>
        <p:spPr>
          <a:xfrm>
            <a:off x="396224" y="5020066"/>
            <a:ext cx="2210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SADC EPA State</a:t>
            </a:r>
            <a:endParaRPr lang="fr-FR" sz="1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Organigramme : Disque magnétique 25">
            <a:extLst>
              <a:ext uri="{FF2B5EF4-FFF2-40B4-BE49-F238E27FC236}">
                <a16:creationId xmlns="" xmlns:a16="http://schemas.microsoft.com/office/drawing/2014/main" id="{9834317B-76E2-4685-A301-09204DEE279C}"/>
              </a:ext>
            </a:extLst>
          </p:cNvPr>
          <p:cNvSpPr/>
          <p:nvPr/>
        </p:nvSpPr>
        <p:spPr bwMode="auto">
          <a:xfrm>
            <a:off x="1284087" y="3519749"/>
            <a:ext cx="1356099" cy="819332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Processing</a:t>
            </a:r>
            <a:r>
              <a:rPr kumimoji="0" lang="fr-B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fr-B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in</a:t>
            </a:r>
            <a:r>
              <a:rPr kumimoji="0" lang="fr-BE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SADC EPA State</a:t>
            </a:r>
            <a:endParaRPr kumimoji="0" lang="fr-FR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Flèche : courbe vers la droite 2">
            <a:extLst>
              <a:ext uri="{FF2B5EF4-FFF2-40B4-BE49-F238E27FC236}">
                <a16:creationId xmlns="" xmlns:a16="http://schemas.microsoft.com/office/drawing/2014/main" id="{7873F067-35DB-45A5-8BA7-4D1340BB9578}"/>
              </a:ext>
            </a:extLst>
          </p:cNvPr>
          <p:cNvSpPr/>
          <p:nvPr/>
        </p:nvSpPr>
        <p:spPr bwMode="auto">
          <a:xfrm rot="4106411">
            <a:off x="3827025" y="-782388"/>
            <a:ext cx="777311" cy="5767070"/>
          </a:xfrm>
          <a:prstGeom prst="curvedRigh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6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A815A7-DC2B-4C50-B557-BD31897E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24" y="1208727"/>
            <a:ext cx="8229600" cy="946864"/>
          </a:xfrm>
        </p:spPr>
        <p:txBody>
          <a:bodyPr/>
          <a:lstStyle/>
          <a:p>
            <a:r>
              <a:rPr lang="fr-BE" sz="2800" dirty="0"/>
              <a:t>Diagonal « </a:t>
            </a:r>
            <a:r>
              <a:rPr lang="fr-BE" sz="2800" dirty="0" err="1"/>
              <a:t>regional</a:t>
            </a:r>
            <a:r>
              <a:rPr lang="fr-BE" sz="2800" dirty="0"/>
              <a:t> »</a:t>
            </a:r>
            <a:br>
              <a:rPr lang="fr-BE" sz="2800" dirty="0"/>
            </a:br>
            <a:r>
              <a:rPr lang="fr-BE" sz="2800" dirty="0"/>
              <a:t>cumulation of </a:t>
            </a:r>
            <a:r>
              <a:rPr lang="fr-BE" sz="2800" dirty="0" err="1"/>
              <a:t>origin</a:t>
            </a:r>
            <a:endParaRPr lang="fr-FR" sz="2800" dirty="0"/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316D88B7-9CD9-476E-B2DD-FD20F805A7E5}"/>
              </a:ext>
            </a:extLst>
          </p:cNvPr>
          <p:cNvSpPr/>
          <p:nvPr/>
        </p:nvSpPr>
        <p:spPr bwMode="auto">
          <a:xfrm>
            <a:off x="2222802" y="2704882"/>
            <a:ext cx="2538282" cy="1765893"/>
          </a:xfrm>
          <a:prstGeom prst="ellipse">
            <a:avLst/>
          </a:prstGeom>
          <a:solidFill>
            <a:srgbClr val="99CCFF"/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r>
              <a:rPr lang="fr-BE" sz="1600" b="1" dirty="0" smtClean="0"/>
              <a:t>ACP EPA</a:t>
            </a:r>
            <a:endParaRPr lang="fr-FR" sz="1600" b="1" dirty="0"/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E798EB8F-4DB5-4AF8-AD0B-EDF7F650625C}"/>
              </a:ext>
            </a:extLst>
          </p:cNvPr>
          <p:cNvSpPr/>
          <p:nvPr/>
        </p:nvSpPr>
        <p:spPr bwMode="auto">
          <a:xfrm>
            <a:off x="5208036" y="3148021"/>
            <a:ext cx="2761325" cy="1979572"/>
          </a:xfrm>
          <a:prstGeom prst="ellipse">
            <a:avLst/>
          </a:prstGeom>
          <a:solidFill>
            <a:srgbClr val="FFCDE6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1600" b="1" dirty="0" smtClean="0">
                <a:solidFill>
                  <a:srgbClr val="FF0000"/>
                </a:solidFill>
              </a:rPr>
              <a:t>SADC EPA State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="" xmlns:a16="http://schemas.microsoft.com/office/drawing/2014/main" id="{C5A698B3-D5DE-4B9B-8BF1-35BB9D363E0E}"/>
              </a:ext>
            </a:extLst>
          </p:cNvPr>
          <p:cNvSpPr/>
          <p:nvPr/>
        </p:nvSpPr>
        <p:spPr bwMode="auto">
          <a:xfrm>
            <a:off x="1043608" y="2198456"/>
            <a:ext cx="6984776" cy="4097699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5010F66-0F24-4454-8F6E-4B187608B8D5}"/>
              </a:ext>
            </a:extLst>
          </p:cNvPr>
          <p:cNvSpPr txBox="1"/>
          <p:nvPr/>
        </p:nvSpPr>
        <p:spPr>
          <a:xfrm>
            <a:off x="1386906" y="2305041"/>
            <a:ext cx="6534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 smtClean="0">
                <a:solidFill>
                  <a:srgbClr val="0070C0"/>
                </a:solidFill>
              </a:rPr>
              <a:t>EU-SADC EPA Protocol 1 Article 4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C41C35E-381F-4464-A9F6-5D4BAE2E5A06}"/>
              </a:ext>
            </a:extLst>
          </p:cNvPr>
          <p:cNvSpPr/>
          <p:nvPr/>
        </p:nvSpPr>
        <p:spPr bwMode="auto">
          <a:xfrm>
            <a:off x="6292985" y="1307178"/>
            <a:ext cx="2448272" cy="5787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THIRD COUNTRIES</a:t>
            </a: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Flèche : courbe vers la gauche 8">
            <a:extLst>
              <a:ext uri="{FF2B5EF4-FFF2-40B4-BE49-F238E27FC236}">
                <a16:creationId xmlns="" xmlns:a16="http://schemas.microsoft.com/office/drawing/2014/main" id="{863591BE-435C-433B-8CC3-383ED24A4B30}"/>
              </a:ext>
            </a:extLst>
          </p:cNvPr>
          <p:cNvSpPr/>
          <p:nvPr/>
        </p:nvSpPr>
        <p:spPr bwMode="auto">
          <a:xfrm rot="1347709">
            <a:off x="6960343" y="1810826"/>
            <a:ext cx="775588" cy="2391986"/>
          </a:xfrm>
          <a:prstGeom prst="curvedLef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="" xmlns:a16="http://schemas.microsoft.com/office/drawing/2014/main" id="{A809B0E7-18D9-49F8-A63D-E51F5FE7E5F6}"/>
              </a:ext>
            </a:extLst>
          </p:cNvPr>
          <p:cNvSpPr/>
          <p:nvPr/>
        </p:nvSpPr>
        <p:spPr bwMode="auto">
          <a:xfrm rot="16385520">
            <a:off x="4363030" y="2097697"/>
            <a:ext cx="679479" cy="2512723"/>
          </a:xfrm>
          <a:prstGeom prst="curvedLeftArrow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rganigramme : Disque magnétique 10">
            <a:extLst>
              <a:ext uri="{FF2B5EF4-FFF2-40B4-BE49-F238E27FC236}">
                <a16:creationId xmlns="" xmlns:a16="http://schemas.microsoft.com/office/drawing/2014/main" id="{091564D5-A7C3-439C-BE3F-D6506ED72F96}"/>
              </a:ext>
            </a:extLst>
          </p:cNvPr>
          <p:cNvSpPr/>
          <p:nvPr/>
        </p:nvSpPr>
        <p:spPr bwMode="auto">
          <a:xfrm>
            <a:off x="5452987" y="3645024"/>
            <a:ext cx="1098238" cy="812110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Processing</a:t>
            </a:r>
            <a:endParaRPr kumimoji="0" lang="fr-FR" sz="11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Flèche : gauche 12">
            <a:extLst>
              <a:ext uri="{FF2B5EF4-FFF2-40B4-BE49-F238E27FC236}">
                <a16:creationId xmlns="" xmlns:a16="http://schemas.microsoft.com/office/drawing/2014/main" id="{1A9D48EC-C961-4F97-B401-340799B007D5}"/>
              </a:ext>
            </a:extLst>
          </p:cNvPr>
          <p:cNvSpPr/>
          <p:nvPr/>
        </p:nvSpPr>
        <p:spPr bwMode="auto">
          <a:xfrm rot="1141730">
            <a:off x="6662793" y="4210683"/>
            <a:ext cx="884555" cy="390158"/>
          </a:xfrm>
          <a:prstGeom prst="leftArrow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OM-SADC</a:t>
            </a:r>
            <a:r>
              <a:rPr kumimoji="0" lang="fr-B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EPA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F41BB697-64E0-4C32-99ED-9202E41F6DB1}"/>
              </a:ext>
            </a:extLst>
          </p:cNvPr>
          <p:cNvSpPr txBox="1"/>
          <p:nvPr/>
        </p:nvSpPr>
        <p:spPr>
          <a:xfrm>
            <a:off x="7892361" y="2036948"/>
            <a:ext cx="701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</a:t>
            </a:r>
            <a:endParaRPr lang="fr-F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="" xmlns:a16="http://schemas.microsoft.com/office/drawing/2014/main" id="{84303D98-1922-4288-9EFE-40A4B8E1F1E3}"/>
              </a:ext>
            </a:extLst>
          </p:cNvPr>
          <p:cNvSpPr/>
          <p:nvPr/>
        </p:nvSpPr>
        <p:spPr bwMode="auto">
          <a:xfrm>
            <a:off x="4027147" y="5390254"/>
            <a:ext cx="4793325" cy="132714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="" xmlns:a16="http://schemas.microsoft.com/office/drawing/2014/main" id="{771BF3F7-9454-4820-90F9-C04BA817EA8C}"/>
              </a:ext>
            </a:extLst>
          </p:cNvPr>
          <p:cNvSpPr/>
          <p:nvPr/>
        </p:nvSpPr>
        <p:spPr bwMode="auto">
          <a:xfrm>
            <a:off x="8122479" y="2427461"/>
            <a:ext cx="335445" cy="3185032"/>
          </a:xfrm>
          <a:prstGeom prst="down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8" name="Flèche : bas 17">
            <a:extLst>
              <a:ext uri="{FF2B5EF4-FFF2-40B4-BE49-F238E27FC236}">
                <a16:creationId xmlns="" xmlns:a16="http://schemas.microsoft.com/office/drawing/2014/main" id="{6BE51862-F542-41B7-98C6-3E9AE51C6808}"/>
              </a:ext>
            </a:extLst>
          </p:cNvPr>
          <p:cNvSpPr/>
          <p:nvPr/>
        </p:nvSpPr>
        <p:spPr bwMode="auto">
          <a:xfrm rot="20963490">
            <a:off x="4379175" y="3628454"/>
            <a:ext cx="340135" cy="2170087"/>
          </a:xfrm>
          <a:prstGeom prst="down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DDA379D-DD38-4285-96B6-8CD46FF9E5A1}"/>
              </a:ext>
            </a:extLst>
          </p:cNvPr>
          <p:cNvSpPr txBox="1"/>
          <p:nvPr/>
        </p:nvSpPr>
        <p:spPr>
          <a:xfrm>
            <a:off x="6566610" y="5642794"/>
            <a:ext cx="231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 positive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D00B8F10-DA4D-41FB-9626-49E7AC327E24}"/>
              </a:ext>
            </a:extLst>
          </p:cNvPr>
          <p:cNvSpPr txBox="1"/>
          <p:nvPr/>
        </p:nvSpPr>
        <p:spPr>
          <a:xfrm>
            <a:off x="4074195" y="5702748"/>
            <a:ext cx="18476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Diagonal</a:t>
            </a:r>
          </a:p>
          <a:p>
            <a:r>
              <a:rPr lang="fr-BE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Cumulation:</a:t>
            </a:r>
          </a:p>
          <a:p>
            <a:r>
              <a:rPr lang="fr-BE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OM-ACP EPA </a:t>
            </a:r>
            <a:r>
              <a:rPr lang="fr-BE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BE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 SADC EPA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C0583956-6C9E-47AE-88C7-14E96FAD8A22}"/>
              </a:ext>
            </a:extLst>
          </p:cNvPr>
          <p:cNvSpPr txBox="1"/>
          <p:nvPr/>
        </p:nvSpPr>
        <p:spPr>
          <a:xfrm>
            <a:off x="6292985" y="6085572"/>
            <a:ext cx="258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Operations </a:t>
            </a:r>
            <a:r>
              <a:rPr lang="fr-BE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lèche : double flèche horizontale 21">
            <a:extLst>
              <a:ext uri="{FF2B5EF4-FFF2-40B4-BE49-F238E27FC236}">
                <a16:creationId xmlns="" xmlns:a16="http://schemas.microsoft.com/office/drawing/2014/main" id="{8B4AABDE-3F80-40EA-8E77-F290D6351AD9}"/>
              </a:ext>
            </a:extLst>
          </p:cNvPr>
          <p:cNvSpPr/>
          <p:nvPr/>
        </p:nvSpPr>
        <p:spPr bwMode="auto">
          <a:xfrm>
            <a:off x="5873175" y="6199311"/>
            <a:ext cx="443821" cy="287792"/>
          </a:xfrm>
          <a:prstGeom prst="leftRigh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06B9564B-AB14-4480-8FB2-A74C8417A0CC}"/>
              </a:ext>
            </a:extLst>
          </p:cNvPr>
          <p:cNvSpPr txBox="1"/>
          <p:nvPr/>
        </p:nvSpPr>
        <p:spPr>
          <a:xfrm>
            <a:off x="3845494" y="3246038"/>
            <a:ext cx="899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OM-ACP EPA</a:t>
            </a:r>
            <a:endParaRPr lang="fr-F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2EDBE9B4-BC44-44EA-AF82-0408CDF8120F}"/>
              </a:ext>
            </a:extLst>
          </p:cNvPr>
          <p:cNvSpPr/>
          <p:nvPr/>
        </p:nvSpPr>
        <p:spPr bwMode="auto">
          <a:xfrm>
            <a:off x="1083679" y="4433418"/>
            <a:ext cx="2538282" cy="1765893"/>
          </a:xfrm>
          <a:prstGeom prst="ellipse">
            <a:avLst/>
          </a:prstGeom>
          <a:solidFill>
            <a:srgbClr val="B8E08C"/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r>
              <a:rPr lang="fr-BE" sz="1600" b="1" dirty="0" smtClean="0">
                <a:solidFill>
                  <a:srgbClr val="00B050"/>
                </a:solidFill>
              </a:rPr>
              <a:t>EU</a:t>
            </a:r>
            <a:endParaRPr lang="fr-FR" sz="1600" b="1" dirty="0">
              <a:solidFill>
                <a:srgbClr val="00B050"/>
              </a:solidFill>
            </a:endParaRPr>
          </a:p>
        </p:txBody>
      </p:sp>
      <p:sp>
        <p:nvSpPr>
          <p:cNvPr id="27" name="Flèche : courbe vers la gauche 26">
            <a:extLst>
              <a:ext uri="{FF2B5EF4-FFF2-40B4-BE49-F238E27FC236}">
                <a16:creationId xmlns="" xmlns:a16="http://schemas.microsoft.com/office/drawing/2014/main" id="{4EF8E36A-677B-4FCA-A164-500C6621421F}"/>
              </a:ext>
            </a:extLst>
          </p:cNvPr>
          <p:cNvSpPr/>
          <p:nvPr/>
        </p:nvSpPr>
        <p:spPr bwMode="auto">
          <a:xfrm rot="4516890">
            <a:off x="4336319" y="4314353"/>
            <a:ext cx="1188574" cy="3683779"/>
          </a:xfrm>
          <a:prstGeom prst="curvedLef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7EF8B60C-F180-4BFF-A673-C04EBA140339}"/>
              </a:ext>
            </a:extLst>
          </p:cNvPr>
          <p:cNvSpPr txBox="1"/>
          <p:nvPr/>
        </p:nvSpPr>
        <p:spPr>
          <a:xfrm>
            <a:off x="396224" y="5020066"/>
            <a:ext cx="221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</a:t>
            </a:r>
            <a:r>
              <a:rPr lang="fr-BE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</a:t>
            </a:r>
            <a:r>
              <a:rPr lang="fr-BE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fr-BE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endParaRPr lang="fr-FR" sz="1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riangle isocèle 28">
            <a:extLst>
              <a:ext uri="{FF2B5EF4-FFF2-40B4-BE49-F238E27FC236}">
                <a16:creationId xmlns="" xmlns:a16="http://schemas.microsoft.com/office/drawing/2014/main" id="{4F6422D1-60AF-4E7F-8BBC-5727E008BCB3}"/>
              </a:ext>
            </a:extLst>
          </p:cNvPr>
          <p:cNvSpPr/>
          <p:nvPr/>
        </p:nvSpPr>
        <p:spPr bwMode="auto">
          <a:xfrm rot="20746397">
            <a:off x="2845674" y="3984318"/>
            <a:ext cx="3321460" cy="1545983"/>
          </a:xfrm>
          <a:prstGeom prst="triangle">
            <a:avLst>
              <a:gd name="adj" fmla="val 50905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BE" sz="14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</a:t>
            </a:r>
            <a:r>
              <a:rPr lang="fr-BE" sz="14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endParaRPr lang="fr-FR" sz="14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D023B4EE-2EEE-4003-BC0A-F4B95B1A2F36}"/>
              </a:ext>
            </a:extLst>
          </p:cNvPr>
          <p:cNvSpPr txBox="1"/>
          <p:nvPr/>
        </p:nvSpPr>
        <p:spPr>
          <a:xfrm>
            <a:off x="5203003" y="3691222"/>
            <a:ext cx="63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</a:t>
            </a:r>
            <a:endParaRPr lang="fr-FR" sz="1600" b="1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31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 animBg="1"/>
      <p:bldP spid="24" grpId="0"/>
      <p:bldP spid="26" grpId="0" animBg="1"/>
      <p:bldP spid="27" grpId="0" animBg="1"/>
      <p:bldP spid="28" grpId="0"/>
      <p:bldP spid="29" grpId="0" animBg="1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A815A7-DC2B-4C50-B557-BD31897E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27" y="1208028"/>
            <a:ext cx="8229600" cy="936625"/>
          </a:xfrm>
        </p:spPr>
        <p:txBody>
          <a:bodyPr/>
          <a:lstStyle/>
          <a:p>
            <a:r>
              <a:rPr lang="fr-BE" sz="2800" dirty="0"/>
              <a:t>Diagonal « </a:t>
            </a:r>
            <a:r>
              <a:rPr lang="fr-BE" sz="2800" dirty="0" err="1"/>
              <a:t>extended</a:t>
            </a:r>
            <a:r>
              <a:rPr lang="fr-BE" sz="2800" dirty="0"/>
              <a:t> »</a:t>
            </a:r>
            <a:br>
              <a:rPr lang="fr-BE" sz="2800" dirty="0"/>
            </a:br>
            <a:r>
              <a:rPr lang="fr-BE" sz="2800" dirty="0"/>
              <a:t>cumulation of </a:t>
            </a:r>
            <a:r>
              <a:rPr lang="fr-BE" sz="2800" dirty="0" err="1"/>
              <a:t>origin</a:t>
            </a:r>
            <a:r>
              <a:rPr lang="fr-BE" sz="2800" dirty="0"/>
              <a:t>/</a:t>
            </a:r>
            <a:r>
              <a:rPr lang="fr-BE" sz="2800" dirty="0" err="1"/>
              <a:t>processing</a:t>
            </a:r>
            <a:endParaRPr lang="fr-FR" sz="2800" dirty="0"/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316D88B7-9CD9-476E-B2DD-FD20F805A7E5}"/>
              </a:ext>
            </a:extLst>
          </p:cNvPr>
          <p:cNvSpPr/>
          <p:nvPr/>
        </p:nvSpPr>
        <p:spPr bwMode="auto">
          <a:xfrm>
            <a:off x="270827" y="2921400"/>
            <a:ext cx="2525997" cy="181004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fr-BE" sz="1600" b="1" dirty="0">
                <a:solidFill>
                  <a:schemeClr val="bg1">
                    <a:lumMod val="50000"/>
                  </a:schemeClr>
                </a:solidFill>
              </a:rPr>
              <a:t>COUNTRY </a:t>
            </a:r>
            <a:r>
              <a:rPr lang="fr-BE" sz="1600" b="1" dirty="0" smtClean="0">
                <a:solidFill>
                  <a:schemeClr val="bg1">
                    <a:lumMod val="50000"/>
                  </a:schemeClr>
                </a:solidFill>
              </a:rPr>
              <a:t>X </a:t>
            </a:r>
            <a:r>
              <a:rPr lang="fr-BE" sz="1100" b="1" dirty="0" err="1" smtClean="0">
                <a:solidFill>
                  <a:schemeClr val="bg1">
                    <a:lumMod val="50000"/>
                  </a:schemeClr>
                </a:solidFill>
              </a:rPr>
              <a:t>benefiting</a:t>
            </a:r>
            <a:r>
              <a:rPr lang="fr-BE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BE" sz="1100" b="1" dirty="0" err="1" smtClean="0">
                <a:solidFill>
                  <a:schemeClr val="bg1">
                    <a:lumMod val="50000"/>
                  </a:schemeClr>
                </a:solidFill>
              </a:rPr>
              <a:t>from</a:t>
            </a:r>
            <a:r>
              <a:rPr lang="fr-BE" sz="1100" b="1" dirty="0" smtClean="0">
                <a:solidFill>
                  <a:schemeClr val="bg1">
                    <a:lumMod val="50000"/>
                  </a:schemeClr>
                </a:solidFill>
              </a:rPr>
              <a:t> MFN 0% </a:t>
            </a:r>
            <a:r>
              <a:rPr lang="fr-BE" sz="1100" b="1" dirty="0" err="1" smtClean="0">
                <a:solidFill>
                  <a:schemeClr val="bg1">
                    <a:lumMod val="50000"/>
                  </a:schemeClr>
                </a:solidFill>
              </a:rPr>
              <a:t>when</a:t>
            </a:r>
            <a:r>
              <a:rPr lang="fr-BE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BE" sz="1100" b="1" dirty="0" err="1" smtClean="0">
                <a:solidFill>
                  <a:schemeClr val="bg1">
                    <a:lumMod val="50000"/>
                  </a:schemeClr>
                </a:solidFill>
              </a:rPr>
              <a:t>exporting</a:t>
            </a:r>
            <a:r>
              <a:rPr lang="fr-BE" sz="1100" b="1" dirty="0" smtClean="0">
                <a:solidFill>
                  <a:schemeClr val="bg1">
                    <a:lumMod val="50000"/>
                  </a:schemeClr>
                </a:solidFill>
              </a:rPr>
              <a:t> to the EU</a:t>
            </a:r>
            <a:endParaRPr lang="fr-BE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E798EB8F-4DB5-4AF8-AD0B-EDF7F650625C}"/>
              </a:ext>
            </a:extLst>
          </p:cNvPr>
          <p:cNvSpPr/>
          <p:nvPr/>
        </p:nvSpPr>
        <p:spPr bwMode="auto">
          <a:xfrm>
            <a:off x="5208036" y="3148021"/>
            <a:ext cx="2761325" cy="1979572"/>
          </a:xfrm>
          <a:prstGeom prst="ellipse">
            <a:avLst/>
          </a:prstGeom>
          <a:solidFill>
            <a:srgbClr val="FFCDE6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1600" b="1" dirty="0" smtClean="0">
                <a:solidFill>
                  <a:srgbClr val="FF0000"/>
                </a:solidFill>
              </a:rPr>
              <a:t>SADC EPA State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="" xmlns:a16="http://schemas.microsoft.com/office/drawing/2014/main" id="{C5A698B3-D5DE-4B9B-8BF1-35BB9D363E0E}"/>
              </a:ext>
            </a:extLst>
          </p:cNvPr>
          <p:cNvSpPr/>
          <p:nvPr/>
        </p:nvSpPr>
        <p:spPr bwMode="auto">
          <a:xfrm>
            <a:off x="2846644" y="2205891"/>
            <a:ext cx="5181740" cy="4090264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5010F66-0F24-4454-8F6E-4B187608B8D5}"/>
              </a:ext>
            </a:extLst>
          </p:cNvPr>
          <p:cNvSpPr txBox="1"/>
          <p:nvPr/>
        </p:nvSpPr>
        <p:spPr>
          <a:xfrm>
            <a:off x="2915815" y="2244539"/>
            <a:ext cx="4695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1600" b="1" dirty="0" smtClean="0">
                <a:solidFill>
                  <a:srgbClr val="0070C0"/>
                </a:solidFill>
              </a:rPr>
              <a:t>EU-SADC EPA Protocol 1 Article 5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C41C35E-381F-4464-A9F6-5D4BAE2E5A06}"/>
              </a:ext>
            </a:extLst>
          </p:cNvPr>
          <p:cNvSpPr/>
          <p:nvPr/>
        </p:nvSpPr>
        <p:spPr bwMode="auto">
          <a:xfrm>
            <a:off x="6532813" y="1062357"/>
            <a:ext cx="2448272" cy="5787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THIRD COUNTRIES</a:t>
            </a: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Flèche : courbe vers la gauche 8">
            <a:extLst>
              <a:ext uri="{FF2B5EF4-FFF2-40B4-BE49-F238E27FC236}">
                <a16:creationId xmlns="" xmlns:a16="http://schemas.microsoft.com/office/drawing/2014/main" id="{863591BE-435C-433B-8CC3-383ED24A4B30}"/>
              </a:ext>
            </a:extLst>
          </p:cNvPr>
          <p:cNvSpPr/>
          <p:nvPr/>
        </p:nvSpPr>
        <p:spPr bwMode="auto">
          <a:xfrm rot="1347709">
            <a:off x="7013405" y="1543597"/>
            <a:ext cx="775588" cy="2669752"/>
          </a:xfrm>
          <a:prstGeom prst="curvedLef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="" xmlns:a16="http://schemas.microsoft.com/office/drawing/2014/main" id="{A809B0E7-18D9-49F8-A63D-E51F5FE7E5F6}"/>
              </a:ext>
            </a:extLst>
          </p:cNvPr>
          <p:cNvSpPr/>
          <p:nvPr/>
        </p:nvSpPr>
        <p:spPr bwMode="auto">
          <a:xfrm rot="16590276">
            <a:off x="3510804" y="735197"/>
            <a:ext cx="748638" cy="4709314"/>
          </a:xfrm>
          <a:prstGeom prst="curvedLeft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rganigramme : Disque magnétique 10">
            <a:extLst>
              <a:ext uri="{FF2B5EF4-FFF2-40B4-BE49-F238E27FC236}">
                <a16:creationId xmlns="" xmlns:a16="http://schemas.microsoft.com/office/drawing/2014/main" id="{091564D5-A7C3-439C-BE3F-D6506ED72F96}"/>
              </a:ext>
            </a:extLst>
          </p:cNvPr>
          <p:cNvSpPr/>
          <p:nvPr/>
        </p:nvSpPr>
        <p:spPr bwMode="auto">
          <a:xfrm>
            <a:off x="5452987" y="3769018"/>
            <a:ext cx="1098238" cy="812110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Processing</a:t>
            </a:r>
            <a:endParaRPr kumimoji="0" lang="fr-FR" sz="11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Flèche : gauche 12">
            <a:extLst>
              <a:ext uri="{FF2B5EF4-FFF2-40B4-BE49-F238E27FC236}">
                <a16:creationId xmlns="" xmlns:a16="http://schemas.microsoft.com/office/drawing/2014/main" id="{1A9D48EC-C961-4F97-B401-340799B007D5}"/>
              </a:ext>
            </a:extLst>
          </p:cNvPr>
          <p:cNvSpPr/>
          <p:nvPr/>
        </p:nvSpPr>
        <p:spPr bwMode="auto">
          <a:xfrm rot="1141730">
            <a:off x="6662793" y="4210683"/>
            <a:ext cx="884555" cy="390158"/>
          </a:xfrm>
          <a:prstGeom prst="leftArrow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OM-SADC</a:t>
            </a:r>
            <a:r>
              <a:rPr kumimoji="0" lang="fr-B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EPA State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F41BB697-64E0-4C32-99ED-9202E41F6DB1}"/>
              </a:ext>
            </a:extLst>
          </p:cNvPr>
          <p:cNvSpPr txBox="1"/>
          <p:nvPr/>
        </p:nvSpPr>
        <p:spPr>
          <a:xfrm>
            <a:off x="7902198" y="1763113"/>
            <a:ext cx="97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="" xmlns:a16="http://schemas.microsoft.com/office/drawing/2014/main" id="{84303D98-1922-4288-9EFE-40A4B8E1F1E3}"/>
              </a:ext>
            </a:extLst>
          </p:cNvPr>
          <p:cNvSpPr/>
          <p:nvPr/>
        </p:nvSpPr>
        <p:spPr bwMode="auto">
          <a:xfrm>
            <a:off x="261625" y="5390254"/>
            <a:ext cx="8558847" cy="132714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="" xmlns:a16="http://schemas.microsoft.com/office/drawing/2014/main" id="{771BF3F7-9454-4820-90F9-C04BA817EA8C}"/>
              </a:ext>
            </a:extLst>
          </p:cNvPr>
          <p:cNvSpPr/>
          <p:nvPr/>
        </p:nvSpPr>
        <p:spPr bwMode="auto">
          <a:xfrm>
            <a:off x="8167839" y="2162415"/>
            <a:ext cx="445818" cy="3419631"/>
          </a:xfrm>
          <a:prstGeom prst="down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DDA379D-DD38-4285-96B6-8CD46FF9E5A1}"/>
              </a:ext>
            </a:extLst>
          </p:cNvPr>
          <p:cNvSpPr txBox="1"/>
          <p:nvPr/>
        </p:nvSpPr>
        <p:spPr>
          <a:xfrm>
            <a:off x="6566610" y="5642794"/>
            <a:ext cx="231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 positive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D00B8F10-DA4D-41FB-9626-49E7AC327E24}"/>
              </a:ext>
            </a:extLst>
          </p:cNvPr>
          <p:cNvSpPr txBox="1"/>
          <p:nvPr/>
        </p:nvSpPr>
        <p:spPr>
          <a:xfrm>
            <a:off x="432223" y="5612152"/>
            <a:ext cx="2020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Extended</a:t>
            </a:r>
          </a:p>
          <a:p>
            <a:r>
              <a:rPr lang="fr-BE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Cumulation</a:t>
            </a:r>
          </a:p>
          <a:p>
            <a:r>
              <a:rPr lang="fr-BE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OM-X = </a:t>
            </a:r>
            <a:r>
              <a:rPr lang="fr-BE" sz="1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OM-SADC EPA</a:t>
            </a:r>
            <a:endParaRPr lang="fr-BE" sz="1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C0583956-6C9E-47AE-88C7-14E96FAD8A22}"/>
              </a:ext>
            </a:extLst>
          </p:cNvPr>
          <p:cNvSpPr txBox="1"/>
          <p:nvPr/>
        </p:nvSpPr>
        <p:spPr>
          <a:xfrm>
            <a:off x="6292985" y="6085572"/>
            <a:ext cx="258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Operations </a:t>
            </a:r>
            <a:r>
              <a:rPr lang="fr-BE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lèche : double flèche horizontale 21">
            <a:extLst>
              <a:ext uri="{FF2B5EF4-FFF2-40B4-BE49-F238E27FC236}">
                <a16:creationId xmlns="" xmlns:a16="http://schemas.microsoft.com/office/drawing/2014/main" id="{8B4AABDE-3F80-40EA-8E77-F290D6351AD9}"/>
              </a:ext>
            </a:extLst>
          </p:cNvPr>
          <p:cNvSpPr/>
          <p:nvPr/>
        </p:nvSpPr>
        <p:spPr bwMode="auto">
          <a:xfrm>
            <a:off x="2433857" y="6199311"/>
            <a:ext cx="3883139" cy="392594"/>
          </a:xfrm>
          <a:prstGeom prst="leftRight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2EDBE9B4-BC44-44EA-AF82-0408CDF8120F}"/>
              </a:ext>
            </a:extLst>
          </p:cNvPr>
          <p:cNvSpPr/>
          <p:nvPr/>
        </p:nvSpPr>
        <p:spPr bwMode="auto">
          <a:xfrm>
            <a:off x="3003150" y="4276248"/>
            <a:ext cx="2538282" cy="1765893"/>
          </a:xfrm>
          <a:prstGeom prst="ellipse">
            <a:avLst/>
          </a:prstGeom>
          <a:solidFill>
            <a:srgbClr val="BDDEFF"/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r>
              <a:rPr lang="fr-BE" sz="1600" b="1" dirty="0" smtClean="0">
                <a:solidFill>
                  <a:srgbClr val="0070C0"/>
                </a:solidFill>
              </a:rPr>
              <a:t>EU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27" name="Flèche : courbe vers la gauche 26">
            <a:extLst>
              <a:ext uri="{FF2B5EF4-FFF2-40B4-BE49-F238E27FC236}">
                <a16:creationId xmlns="" xmlns:a16="http://schemas.microsoft.com/office/drawing/2014/main" id="{4EF8E36A-677B-4FCA-A164-500C6621421F}"/>
              </a:ext>
            </a:extLst>
          </p:cNvPr>
          <p:cNvSpPr/>
          <p:nvPr/>
        </p:nvSpPr>
        <p:spPr bwMode="auto">
          <a:xfrm rot="4516890">
            <a:off x="4806280" y="4676805"/>
            <a:ext cx="1188574" cy="2711968"/>
          </a:xfrm>
          <a:prstGeom prst="curvedLef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7EF8B60C-F180-4BFF-A673-C04EBA140339}"/>
              </a:ext>
            </a:extLst>
          </p:cNvPr>
          <p:cNvSpPr txBox="1"/>
          <p:nvPr/>
        </p:nvSpPr>
        <p:spPr>
          <a:xfrm>
            <a:off x="2859753" y="4625483"/>
            <a:ext cx="221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fr-BE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</a:t>
            </a:r>
            <a:endParaRPr lang="fr-FR" sz="1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D023B4EE-2EEE-4003-BC0A-F4B95B1A2F36}"/>
              </a:ext>
            </a:extLst>
          </p:cNvPr>
          <p:cNvSpPr txBox="1"/>
          <p:nvPr/>
        </p:nvSpPr>
        <p:spPr>
          <a:xfrm>
            <a:off x="5356967" y="3541400"/>
            <a:ext cx="63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</a:t>
            </a:r>
            <a:endParaRPr lang="fr-FR" sz="1600" b="1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Flèche : bas 31">
            <a:extLst>
              <a:ext uri="{FF2B5EF4-FFF2-40B4-BE49-F238E27FC236}">
                <a16:creationId xmlns="" xmlns:a16="http://schemas.microsoft.com/office/drawing/2014/main" id="{621B91D6-C4FF-4970-8588-99C801FA5E60}"/>
              </a:ext>
            </a:extLst>
          </p:cNvPr>
          <p:cNvSpPr/>
          <p:nvPr/>
        </p:nvSpPr>
        <p:spPr bwMode="auto">
          <a:xfrm>
            <a:off x="1295554" y="4276247"/>
            <a:ext cx="487231" cy="1225461"/>
          </a:xfrm>
          <a:prstGeom prst="downArrow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3" name="Flèche : trois pointes 2">
            <a:extLst>
              <a:ext uri="{FF2B5EF4-FFF2-40B4-BE49-F238E27FC236}">
                <a16:creationId xmlns="" xmlns:a16="http://schemas.microsoft.com/office/drawing/2014/main" id="{1E5C5719-0468-4569-853C-DA19EF192AF2}"/>
              </a:ext>
            </a:extLst>
          </p:cNvPr>
          <p:cNvSpPr/>
          <p:nvPr/>
        </p:nvSpPr>
        <p:spPr bwMode="auto">
          <a:xfrm flipV="1">
            <a:off x="2495791" y="3409296"/>
            <a:ext cx="2822640" cy="1145390"/>
          </a:xfrm>
          <a:prstGeom prst="leftRightUpArrow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C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059F46DD-FFCD-4344-B77D-C3D04ACD86D4}"/>
              </a:ext>
            </a:extLst>
          </p:cNvPr>
          <p:cNvSpPr txBox="1"/>
          <p:nvPr/>
        </p:nvSpPr>
        <p:spPr>
          <a:xfrm>
            <a:off x="2775944" y="3533455"/>
            <a:ext cx="240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Admin. </a:t>
            </a:r>
            <a:r>
              <a:rPr lang="fr-BE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endParaRPr lang="fr-FR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9641352B-2E4B-4358-AEBB-BDC2EF03F108}"/>
              </a:ext>
            </a:extLst>
          </p:cNvPr>
          <p:cNvSpPr txBox="1"/>
          <p:nvPr/>
        </p:nvSpPr>
        <p:spPr>
          <a:xfrm>
            <a:off x="983284" y="3140968"/>
            <a:ext cx="1099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OM-X</a:t>
            </a:r>
          </a:p>
          <a:p>
            <a:pPr algn="ctr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187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9" grpId="0"/>
      <p:bldP spid="20" grpId="0"/>
      <p:bldP spid="21" grpId="0"/>
      <p:bldP spid="22" grpId="0" animBg="1"/>
      <p:bldP spid="26" grpId="0" animBg="1"/>
      <p:bldP spid="27" grpId="0" animBg="1"/>
      <p:bldP spid="28" grpId="0"/>
      <p:bldP spid="30" grpId="0"/>
      <p:bldP spid="32" grpId="0" animBg="1"/>
      <p:bldP spid="3" grpId="0" animBg="1"/>
      <p:bldP spid="12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A815A7-DC2B-4C50-B557-BD31897E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27" y="1208028"/>
            <a:ext cx="8229600" cy="936625"/>
          </a:xfrm>
        </p:spPr>
        <p:txBody>
          <a:bodyPr/>
          <a:lstStyle/>
          <a:p>
            <a:r>
              <a:rPr lang="fr-BE" sz="2800" dirty="0"/>
              <a:t>DF-QF « </a:t>
            </a:r>
            <a:r>
              <a:rPr lang="fr-BE" sz="2800" dirty="0" err="1"/>
              <a:t>extended</a:t>
            </a:r>
            <a:r>
              <a:rPr lang="fr-BE" sz="2800" dirty="0"/>
              <a:t> »</a:t>
            </a:r>
            <a:br>
              <a:rPr lang="fr-BE" sz="2800" dirty="0"/>
            </a:br>
            <a:r>
              <a:rPr lang="fr-BE" sz="2800" dirty="0"/>
              <a:t>cumulation</a:t>
            </a:r>
            <a:endParaRPr lang="fr-FR" sz="2800" dirty="0"/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E798EB8F-4DB5-4AF8-AD0B-EDF7F650625C}"/>
              </a:ext>
            </a:extLst>
          </p:cNvPr>
          <p:cNvSpPr/>
          <p:nvPr/>
        </p:nvSpPr>
        <p:spPr bwMode="auto">
          <a:xfrm>
            <a:off x="5208036" y="3148021"/>
            <a:ext cx="2761325" cy="1979572"/>
          </a:xfrm>
          <a:prstGeom prst="ellipse">
            <a:avLst/>
          </a:prstGeom>
          <a:solidFill>
            <a:srgbClr val="FFCDE6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BE" sz="1600" b="1" dirty="0"/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1600" b="1" dirty="0" smtClean="0">
                <a:solidFill>
                  <a:srgbClr val="FF0000"/>
                </a:solidFill>
              </a:rPr>
              <a:t>SADC EPA State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="" xmlns:a16="http://schemas.microsoft.com/office/drawing/2014/main" id="{C5A698B3-D5DE-4B9B-8BF1-35BB9D363E0E}"/>
              </a:ext>
            </a:extLst>
          </p:cNvPr>
          <p:cNvSpPr/>
          <p:nvPr/>
        </p:nvSpPr>
        <p:spPr bwMode="auto">
          <a:xfrm>
            <a:off x="2846644" y="2117942"/>
            <a:ext cx="5181740" cy="4178213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5010F66-0F24-4454-8F6E-4B187608B8D5}"/>
              </a:ext>
            </a:extLst>
          </p:cNvPr>
          <p:cNvSpPr txBox="1"/>
          <p:nvPr/>
        </p:nvSpPr>
        <p:spPr>
          <a:xfrm>
            <a:off x="2915815" y="2244539"/>
            <a:ext cx="4695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1600" b="1" dirty="0" smtClean="0">
                <a:solidFill>
                  <a:srgbClr val="0070C0"/>
                </a:solidFill>
              </a:rPr>
              <a:t>EU-SADC EPA Protocol 1 Article 6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C41C35E-381F-4464-A9F6-5D4BAE2E5A06}"/>
              </a:ext>
            </a:extLst>
          </p:cNvPr>
          <p:cNvSpPr/>
          <p:nvPr/>
        </p:nvSpPr>
        <p:spPr bwMode="auto">
          <a:xfrm>
            <a:off x="6292985" y="1307178"/>
            <a:ext cx="2448272" cy="5787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THIRD COUNTRIES</a:t>
            </a: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Flèche : courbe vers la gauche 8">
            <a:extLst>
              <a:ext uri="{FF2B5EF4-FFF2-40B4-BE49-F238E27FC236}">
                <a16:creationId xmlns="" xmlns:a16="http://schemas.microsoft.com/office/drawing/2014/main" id="{863591BE-435C-433B-8CC3-383ED24A4B30}"/>
              </a:ext>
            </a:extLst>
          </p:cNvPr>
          <p:cNvSpPr/>
          <p:nvPr/>
        </p:nvSpPr>
        <p:spPr bwMode="auto">
          <a:xfrm rot="1347709">
            <a:off x="6960343" y="1810826"/>
            <a:ext cx="775588" cy="2391986"/>
          </a:xfrm>
          <a:prstGeom prst="curvedLeftArrow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="" xmlns:a16="http://schemas.microsoft.com/office/drawing/2014/main" id="{A809B0E7-18D9-49F8-A63D-E51F5FE7E5F6}"/>
              </a:ext>
            </a:extLst>
          </p:cNvPr>
          <p:cNvSpPr/>
          <p:nvPr/>
        </p:nvSpPr>
        <p:spPr bwMode="auto">
          <a:xfrm rot="16590276">
            <a:off x="3510804" y="735197"/>
            <a:ext cx="748638" cy="4709314"/>
          </a:xfrm>
          <a:prstGeom prst="curvedLeft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rganigramme : Disque magnétique 10">
            <a:extLst>
              <a:ext uri="{FF2B5EF4-FFF2-40B4-BE49-F238E27FC236}">
                <a16:creationId xmlns="" xmlns:a16="http://schemas.microsoft.com/office/drawing/2014/main" id="{091564D5-A7C3-439C-BE3F-D6506ED72F96}"/>
              </a:ext>
            </a:extLst>
          </p:cNvPr>
          <p:cNvSpPr/>
          <p:nvPr/>
        </p:nvSpPr>
        <p:spPr bwMode="auto">
          <a:xfrm>
            <a:off x="5452987" y="3813373"/>
            <a:ext cx="1098238" cy="812110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Processing</a:t>
            </a:r>
            <a:endParaRPr kumimoji="0" lang="fr-FR" sz="11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Flèche : gauche 12">
            <a:extLst>
              <a:ext uri="{FF2B5EF4-FFF2-40B4-BE49-F238E27FC236}">
                <a16:creationId xmlns="" xmlns:a16="http://schemas.microsoft.com/office/drawing/2014/main" id="{1A9D48EC-C961-4F97-B401-340799B007D5}"/>
              </a:ext>
            </a:extLst>
          </p:cNvPr>
          <p:cNvSpPr/>
          <p:nvPr/>
        </p:nvSpPr>
        <p:spPr bwMode="auto">
          <a:xfrm rot="1141730">
            <a:off x="6662793" y="4210683"/>
            <a:ext cx="884555" cy="390158"/>
          </a:xfrm>
          <a:prstGeom prst="leftArrow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OM-SADC</a:t>
            </a:r>
            <a:r>
              <a:rPr kumimoji="0" lang="fr-B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EPA State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F41BB697-64E0-4C32-99ED-9202E41F6DB1}"/>
              </a:ext>
            </a:extLst>
          </p:cNvPr>
          <p:cNvSpPr txBox="1"/>
          <p:nvPr/>
        </p:nvSpPr>
        <p:spPr>
          <a:xfrm>
            <a:off x="7892361" y="2036948"/>
            <a:ext cx="701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</a:t>
            </a:r>
            <a:endParaRPr lang="fr-F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="" xmlns:a16="http://schemas.microsoft.com/office/drawing/2014/main" id="{84303D98-1922-4288-9EFE-40A4B8E1F1E3}"/>
              </a:ext>
            </a:extLst>
          </p:cNvPr>
          <p:cNvSpPr/>
          <p:nvPr/>
        </p:nvSpPr>
        <p:spPr bwMode="auto">
          <a:xfrm>
            <a:off x="261625" y="5390254"/>
            <a:ext cx="8558847" cy="132714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="" xmlns:a16="http://schemas.microsoft.com/office/drawing/2014/main" id="{771BF3F7-9454-4820-90F9-C04BA817EA8C}"/>
              </a:ext>
            </a:extLst>
          </p:cNvPr>
          <p:cNvSpPr/>
          <p:nvPr/>
        </p:nvSpPr>
        <p:spPr bwMode="auto">
          <a:xfrm>
            <a:off x="8122479" y="2427461"/>
            <a:ext cx="335445" cy="3185032"/>
          </a:xfrm>
          <a:prstGeom prst="down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DDA379D-DD38-4285-96B6-8CD46FF9E5A1}"/>
              </a:ext>
            </a:extLst>
          </p:cNvPr>
          <p:cNvSpPr txBox="1"/>
          <p:nvPr/>
        </p:nvSpPr>
        <p:spPr>
          <a:xfrm>
            <a:off x="6566610" y="5642794"/>
            <a:ext cx="231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 positive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D00B8F10-DA4D-41FB-9626-49E7AC327E24}"/>
              </a:ext>
            </a:extLst>
          </p:cNvPr>
          <p:cNvSpPr txBox="1"/>
          <p:nvPr/>
        </p:nvSpPr>
        <p:spPr>
          <a:xfrm>
            <a:off x="588664" y="5626448"/>
            <a:ext cx="1957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DF-QF</a:t>
            </a:r>
          </a:p>
          <a:p>
            <a:r>
              <a:rPr lang="fr-BE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Extended</a:t>
            </a:r>
          </a:p>
          <a:p>
            <a:r>
              <a:rPr lang="fr-BE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Cumulation</a:t>
            </a:r>
            <a:endParaRPr lang="fr-BE" sz="1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C0583956-6C9E-47AE-88C7-14E96FAD8A22}"/>
              </a:ext>
            </a:extLst>
          </p:cNvPr>
          <p:cNvSpPr txBox="1"/>
          <p:nvPr/>
        </p:nvSpPr>
        <p:spPr>
          <a:xfrm>
            <a:off x="6292985" y="6085572"/>
            <a:ext cx="258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Operations </a:t>
            </a:r>
            <a:r>
              <a:rPr lang="fr-BE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fr-B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</a:t>
            </a:r>
            <a:endParaRPr lang="fr-F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lèche : double flèche horizontale 21">
            <a:extLst>
              <a:ext uri="{FF2B5EF4-FFF2-40B4-BE49-F238E27FC236}">
                <a16:creationId xmlns="" xmlns:a16="http://schemas.microsoft.com/office/drawing/2014/main" id="{8B4AABDE-3F80-40EA-8E77-F290D6351AD9}"/>
              </a:ext>
            </a:extLst>
          </p:cNvPr>
          <p:cNvSpPr/>
          <p:nvPr/>
        </p:nvSpPr>
        <p:spPr bwMode="auto">
          <a:xfrm>
            <a:off x="2302930" y="6199311"/>
            <a:ext cx="4014066" cy="392594"/>
          </a:xfrm>
          <a:prstGeom prst="leftRightArrow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2EDBE9B4-BC44-44EA-AF82-0408CDF8120F}"/>
              </a:ext>
            </a:extLst>
          </p:cNvPr>
          <p:cNvSpPr/>
          <p:nvPr/>
        </p:nvSpPr>
        <p:spPr bwMode="auto">
          <a:xfrm>
            <a:off x="3003150" y="4276248"/>
            <a:ext cx="2538282" cy="1765893"/>
          </a:xfrm>
          <a:prstGeom prst="ellipse">
            <a:avLst/>
          </a:prstGeom>
          <a:solidFill>
            <a:srgbClr val="BDDEFF"/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endParaRPr lang="fr-BE" sz="1600" b="1" dirty="0"/>
          </a:p>
          <a:p>
            <a:pPr marL="3175" algn="ctr"/>
            <a:r>
              <a:rPr lang="fr-BE" sz="1600" b="1" dirty="0" smtClean="0">
                <a:solidFill>
                  <a:srgbClr val="0070C0"/>
                </a:solidFill>
              </a:rPr>
              <a:t>EU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27" name="Flèche : courbe vers la gauche 26">
            <a:extLst>
              <a:ext uri="{FF2B5EF4-FFF2-40B4-BE49-F238E27FC236}">
                <a16:creationId xmlns="" xmlns:a16="http://schemas.microsoft.com/office/drawing/2014/main" id="{4EF8E36A-677B-4FCA-A164-500C6621421F}"/>
              </a:ext>
            </a:extLst>
          </p:cNvPr>
          <p:cNvSpPr/>
          <p:nvPr/>
        </p:nvSpPr>
        <p:spPr bwMode="auto">
          <a:xfrm rot="4516890">
            <a:off x="4806280" y="4676805"/>
            <a:ext cx="1188574" cy="2711968"/>
          </a:xfrm>
          <a:prstGeom prst="curvedLef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7EF8B60C-F180-4BFF-A673-C04EBA140339}"/>
              </a:ext>
            </a:extLst>
          </p:cNvPr>
          <p:cNvSpPr txBox="1"/>
          <p:nvPr/>
        </p:nvSpPr>
        <p:spPr>
          <a:xfrm>
            <a:off x="1805251" y="5038897"/>
            <a:ext cx="2028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</a:t>
            </a:r>
            <a:r>
              <a:rPr lang="fr-BE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</a:t>
            </a:r>
            <a:r>
              <a:rPr lang="fr-BE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fr-BE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endParaRPr lang="fr-FR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D023B4EE-2EEE-4003-BC0A-F4B95B1A2F36}"/>
              </a:ext>
            </a:extLst>
          </p:cNvPr>
          <p:cNvSpPr txBox="1"/>
          <p:nvPr/>
        </p:nvSpPr>
        <p:spPr>
          <a:xfrm>
            <a:off x="5356967" y="3541400"/>
            <a:ext cx="63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b="1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</a:t>
            </a:r>
            <a:endParaRPr lang="fr-FR" sz="1600" b="1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44EB3FD0-3D77-4270-8419-36A20C20D4E6}"/>
              </a:ext>
            </a:extLst>
          </p:cNvPr>
          <p:cNvSpPr/>
          <p:nvPr/>
        </p:nvSpPr>
        <p:spPr bwMode="auto">
          <a:xfrm>
            <a:off x="292689" y="2724659"/>
            <a:ext cx="2525996" cy="182151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F5494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fr-B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 COUNTRY X</a:t>
            </a:r>
            <a:endParaRPr lang="fr-B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175" algn="ctr"/>
            <a:endParaRPr lang="fr-BE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175" algn="ctr"/>
            <a:r>
              <a:rPr lang="fr-BE" sz="1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</a:t>
            </a:r>
            <a:r>
              <a:rPr lang="fr-BE" sz="1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DF-QF </a:t>
            </a:r>
            <a:r>
              <a:rPr lang="fr-BE" sz="1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fr-BE" sz="1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exporting</a:t>
            </a:r>
            <a:r>
              <a:rPr lang="fr-BE" sz="1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EU</a:t>
            </a:r>
            <a: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Flèche : bas 31">
            <a:extLst>
              <a:ext uri="{FF2B5EF4-FFF2-40B4-BE49-F238E27FC236}">
                <a16:creationId xmlns="" xmlns:a16="http://schemas.microsoft.com/office/drawing/2014/main" id="{621B91D6-C4FF-4970-8588-99C801FA5E60}"/>
              </a:ext>
            </a:extLst>
          </p:cNvPr>
          <p:cNvSpPr/>
          <p:nvPr/>
        </p:nvSpPr>
        <p:spPr bwMode="auto">
          <a:xfrm>
            <a:off x="1261287" y="4537563"/>
            <a:ext cx="612549" cy="1002669"/>
          </a:xfrm>
          <a:prstGeom prst="downArrow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9" name="Flèche : trois pointes 28">
            <a:extLst>
              <a:ext uri="{FF2B5EF4-FFF2-40B4-BE49-F238E27FC236}">
                <a16:creationId xmlns="" xmlns:a16="http://schemas.microsoft.com/office/drawing/2014/main" id="{BBA95410-B68A-439C-BFD7-B53E1D2245AE}"/>
              </a:ext>
            </a:extLst>
          </p:cNvPr>
          <p:cNvSpPr/>
          <p:nvPr/>
        </p:nvSpPr>
        <p:spPr bwMode="auto">
          <a:xfrm flipV="1">
            <a:off x="2375026" y="3836767"/>
            <a:ext cx="2942883" cy="1145390"/>
          </a:xfrm>
          <a:prstGeom prst="leftRightUpArrow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C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048B1D5F-BE41-4E49-B07C-C70C5AC6F282}"/>
              </a:ext>
            </a:extLst>
          </p:cNvPr>
          <p:cNvSpPr txBox="1"/>
          <p:nvPr/>
        </p:nvSpPr>
        <p:spPr>
          <a:xfrm>
            <a:off x="2652319" y="3957651"/>
            <a:ext cx="240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Admin. </a:t>
            </a:r>
            <a:r>
              <a:rPr lang="fr-BE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endParaRPr lang="fr-FR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481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9" grpId="0"/>
      <p:bldP spid="20" grpId="0"/>
      <p:bldP spid="21" grpId="0"/>
      <p:bldP spid="22" grpId="0" animBg="1"/>
      <p:bldP spid="26" grpId="0" animBg="1"/>
      <p:bldP spid="27" grpId="0" animBg="1"/>
      <p:bldP spid="28" grpId="0"/>
      <p:bldP spid="30" grpId="0"/>
      <p:bldP spid="31" grpId="0" animBg="1"/>
      <p:bldP spid="32" grpId="0" animBg="1"/>
      <p:bldP spid="29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origin of goods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</p:spPr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between a good/product and a country or territory, through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:</a:t>
            </a:r>
          </a:p>
          <a:p>
            <a:pPr marL="400050" lvl="1" indent="0">
              <a:buNone/>
            </a:pPr>
            <a:r>
              <a:rPr lang="en-GB" sz="2400" b="0" dirty="0"/>
              <a:t>- the </a:t>
            </a:r>
            <a:r>
              <a:rPr lang="en-GB" sz="2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location</a:t>
            </a:r>
            <a:r>
              <a:rPr lang="en-GB" sz="2400" b="0" dirty="0"/>
              <a:t> of its production: ‘territoriality’ of  origin</a:t>
            </a:r>
            <a:r>
              <a:rPr lang="en-GB" sz="2400" b="0" i="1" dirty="0"/>
              <a:t> (“where the goods are made”)</a:t>
            </a:r>
          </a:p>
          <a:p>
            <a:pPr lvl="1" indent="-342900">
              <a:buFontTx/>
              <a:buChar char="-"/>
            </a:pPr>
            <a:r>
              <a:rPr lang="en-GB" sz="2400" b="0" dirty="0"/>
              <a:t>the </a:t>
            </a:r>
            <a:r>
              <a:rPr lang="en-GB" sz="2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</a:t>
            </a:r>
            <a:r>
              <a:rPr lang="en-GB" sz="2400" b="0" dirty="0"/>
              <a:t> of its production: ‘acquisition’ of origin</a:t>
            </a:r>
            <a:r>
              <a:rPr lang="en-GB" sz="2400" b="0" i="1" dirty="0"/>
              <a:t> (“how the goods are made”)</a:t>
            </a:r>
          </a:p>
          <a:p>
            <a:pPr marL="400050" lvl="1" indent="0">
              <a:buNone/>
            </a:pPr>
            <a:endParaRPr lang="en-GB" sz="1050" b="0" i="1" dirty="0"/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 of origin provide the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and criteria to determine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‘national source’ of a product and the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 to certify and verify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it.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77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E64CA0F-1C2D-43EA-9771-3D25604A0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1513086"/>
          </a:xfrm>
        </p:spPr>
        <p:txBody>
          <a:bodyPr/>
          <a:lstStyle/>
          <a:p>
            <a:r>
              <a:rPr lang="en-US" sz="2800" dirty="0" smtClean="0"/>
              <a:t>Use of origin for preferential purposes: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F540BED-9A14-4F9E-8012-7107A1340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68452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 of origin </a:t>
            </a:r>
            <a:r>
              <a:rPr lang="en-US" dirty="0"/>
              <a:t>are those laws, regulations and administrative determinations of general application applied by any Member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determine whether goods qualify for preferential treatment under contractual or autonomous trade regimes leading to the granting of tariff preferences</a:t>
            </a:r>
            <a:r>
              <a:rPr lang="en-US" dirty="0" smtClean="0"/>
              <a:t>” (WTO Agreement on Rules of Origin)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8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E4D891C-7319-443E-94F9-CCDA063D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Use of </a:t>
            </a:r>
            <a:r>
              <a:rPr lang="fr-BE" dirty="0" err="1"/>
              <a:t>origin</a:t>
            </a:r>
            <a:r>
              <a:rPr lang="fr-BE" dirty="0"/>
              <a:t> for </a:t>
            </a:r>
            <a:r>
              <a:rPr lang="fr-BE" dirty="0" err="1"/>
              <a:t>preferential</a:t>
            </a:r>
            <a:r>
              <a:rPr lang="fr-BE" dirty="0"/>
              <a:t> </a:t>
            </a:r>
            <a:r>
              <a:rPr lang="fr-BE" dirty="0" err="1"/>
              <a:t>purposes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8FFF68C-A708-48D3-A79F-BE1FA3E08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53" y="2681537"/>
            <a:ext cx="8229600" cy="36997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Preferential tariff measures resulting from: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 trade agreements </a:t>
            </a:r>
            <a:r>
              <a:rPr lang="en-US" b="0" dirty="0"/>
              <a:t>(free trade agreements, EPAs) in accordance with GATT XXIV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preferential trade autonomous arrangements </a:t>
            </a:r>
            <a:r>
              <a:rPr lang="en-US" b="0" dirty="0"/>
              <a:t>(e.g. GSP)</a:t>
            </a:r>
          </a:p>
          <a:p>
            <a:pPr marL="457200" lvl="1" indent="0">
              <a:buNone/>
            </a:pPr>
            <a:r>
              <a:rPr lang="en-US" b="0" dirty="0"/>
              <a:t>including: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b="0" dirty="0"/>
              <a:t>preferential tariff quotas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b="0" dirty="0"/>
              <a:t>preferential origin derogation quotas</a:t>
            </a:r>
          </a:p>
          <a:p>
            <a:pPr marL="114300" indent="0"/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2064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90A05A-3A48-4707-B449-4C02F207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Key</a:t>
            </a:r>
            <a:r>
              <a:rPr lang="fr-BE" dirty="0" smtClean="0"/>
              <a:t> </a:t>
            </a:r>
            <a:r>
              <a:rPr lang="fr-BE" dirty="0" err="1" smtClean="0"/>
              <a:t>features</a:t>
            </a:r>
            <a:r>
              <a:rPr lang="fr-BE" dirty="0" smtClean="0"/>
              <a:t> of all </a:t>
            </a:r>
            <a:r>
              <a:rPr lang="fr-BE" dirty="0" err="1" smtClean="0"/>
              <a:t>Rules</a:t>
            </a:r>
            <a:r>
              <a:rPr lang="fr-BE" dirty="0" smtClean="0"/>
              <a:t> of </a:t>
            </a:r>
            <a:r>
              <a:rPr lang="fr-BE" dirty="0" err="1" smtClean="0"/>
              <a:t>Origin</a:t>
            </a:r>
            <a:r>
              <a:rPr lang="fr-BE" dirty="0" smtClean="0"/>
              <a:t>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BEC15A6-8671-4AF1-9D5F-D834AE8B4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Distinction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b="0" i="0" dirty="0" err="1"/>
              <a:t>products</a:t>
            </a:r>
            <a:r>
              <a:rPr lang="fr-BE" b="0" i="0" dirty="0"/>
              <a:t> </a:t>
            </a:r>
            <a:r>
              <a:rPr lang="fr-BE" b="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wholly</a:t>
            </a:r>
            <a:r>
              <a:rPr lang="fr-BE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b="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obtained</a:t>
            </a:r>
            <a:r>
              <a:rPr lang="fr-BE" b="0" i="0" dirty="0"/>
              <a:t> in a country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b="0" i="0" dirty="0" err="1"/>
              <a:t>products</a:t>
            </a:r>
            <a:r>
              <a:rPr lang="fr-BE" b="0" i="0" dirty="0"/>
              <a:t> </a:t>
            </a:r>
            <a:r>
              <a:rPr lang="fr-BE" b="0" i="0" dirty="0" err="1"/>
              <a:t>resulting</a:t>
            </a:r>
            <a:r>
              <a:rPr lang="fr-BE" b="0" i="0" dirty="0"/>
              <a:t> </a:t>
            </a:r>
            <a:r>
              <a:rPr lang="fr-BE" b="0" i="0" dirty="0" err="1"/>
              <a:t>from</a:t>
            </a:r>
            <a:r>
              <a:rPr lang="fr-BE" b="0" i="0" dirty="0"/>
              <a:t> the </a:t>
            </a:r>
            <a:r>
              <a:rPr lang="fr-BE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</a:t>
            </a:r>
            <a:r>
              <a:rPr lang="fr-BE" b="0" i="0" dirty="0"/>
              <a:t> in a country of </a:t>
            </a:r>
            <a:r>
              <a:rPr lang="fr-BE" b="0" i="0" dirty="0" err="1"/>
              <a:t>imported</a:t>
            </a:r>
            <a:r>
              <a:rPr lang="fr-BE" b="0" i="0" dirty="0"/>
              <a:t> </a:t>
            </a:r>
            <a:r>
              <a:rPr lang="fr-BE" b="0" i="0" dirty="0" err="1"/>
              <a:t>materials</a:t>
            </a:r>
            <a:endParaRPr lang="fr-BE" b="0" i="0" dirty="0"/>
          </a:p>
          <a:p>
            <a:pPr>
              <a:buFont typeface="Arial" panose="020B0604020202020204" pitchFamily="34" charset="0"/>
              <a:buChar char="•"/>
            </a:pP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Existence of a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wholly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obtained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</a:t>
            </a:r>
            <a:endParaRPr lang="fr-BE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Existence of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and/or positive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or ‘</a:t>
            </a:r>
            <a:r>
              <a:rPr lang="fr-BE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PSR, </a:t>
            </a:r>
            <a:r>
              <a:rPr lang="fr-BE" i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</a:t>
            </a:r>
            <a:r>
              <a:rPr lang="fr-BE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fr-BE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fr-BE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 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obtained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imported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</a:t>
            </a:r>
            <a:endParaRPr lang="fr-BE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 of « minimal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Declaration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goods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import</a:t>
            </a:r>
            <a:endParaRPr lang="fr-FR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498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C771EA-1F66-4A75-9A4A-7C18AC89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432966"/>
          </a:xfrm>
        </p:spPr>
        <p:txBody>
          <a:bodyPr/>
          <a:lstStyle/>
          <a:p>
            <a:r>
              <a:rPr lang="fr-BE" sz="2400" dirty="0"/>
              <a:t>L</a:t>
            </a:r>
            <a:r>
              <a:rPr lang="fr-BE" sz="2400" dirty="0" smtClean="0"/>
              <a:t>ist </a:t>
            </a:r>
            <a:r>
              <a:rPr lang="fr-BE" sz="2400" dirty="0"/>
              <a:t>of </a:t>
            </a:r>
            <a:r>
              <a:rPr lang="fr-BE" sz="2400" dirty="0" err="1"/>
              <a:t>wholly</a:t>
            </a:r>
            <a:r>
              <a:rPr lang="fr-BE" sz="2400" dirty="0"/>
              <a:t> </a:t>
            </a:r>
            <a:r>
              <a:rPr lang="fr-BE" sz="2400" dirty="0" err="1"/>
              <a:t>obtained</a:t>
            </a:r>
            <a:r>
              <a:rPr lang="fr-BE" sz="2400" dirty="0"/>
              <a:t> </a:t>
            </a:r>
            <a:r>
              <a:rPr lang="fr-BE" sz="2400" dirty="0" err="1" smtClean="0"/>
              <a:t>goods</a:t>
            </a:r>
            <a:r>
              <a:rPr lang="fr-BE" sz="2400" dirty="0" smtClean="0"/>
              <a:t> in EU-SADC EPA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FC87E5D-2205-4C3E-9386-C0036E4C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473"/>
            <a:ext cx="8229600" cy="4763887"/>
          </a:xfrm>
        </p:spPr>
        <p:txBody>
          <a:bodyPr/>
          <a:lstStyle/>
          <a:p>
            <a:r>
              <a:rPr lang="en-US" sz="20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1 Article 7</a:t>
            </a:r>
            <a:endParaRPr lang="en-US" sz="20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50" dirty="0"/>
          </a:p>
        </p:txBody>
      </p:sp>
      <p:sp>
        <p:nvSpPr>
          <p:cNvPr id="4" name="Rectangle 3"/>
          <p:cNvSpPr/>
          <p:nvPr/>
        </p:nvSpPr>
        <p:spPr>
          <a:xfrm>
            <a:off x="899592" y="2492896"/>
            <a:ext cx="71287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lphaLcParenBoth"/>
            </a:pPr>
            <a:r>
              <a:rPr lang="en-GB" sz="1600" dirty="0" smtClean="0"/>
              <a:t>mineral </a:t>
            </a:r>
            <a:r>
              <a:rPr lang="en-GB" sz="1600" dirty="0"/>
              <a:t>products extracted from their soil or from their seabed</a:t>
            </a:r>
            <a:r>
              <a:rPr lang="en-GB" sz="1600" dirty="0" smtClean="0"/>
              <a:t>;</a:t>
            </a:r>
          </a:p>
          <a:p>
            <a:pPr marL="228600" indent="-228600">
              <a:buAutoNum type="alphaLcParenBoth"/>
            </a:pPr>
            <a:r>
              <a:rPr lang="en-GB" sz="1600" dirty="0" smtClean="0"/>
              <a:t> </a:t>
            </a:r>
            <a:r>
              <a:rPr lang="en-GB" sz="1600" dirty="0"/>
              <a:t>fruit and vegetable products harvested there</a:t>
            </a:r>
            <a:r>
              <a:rPr lang="en-GB" sz="1600" dirty="0" smtClean="0"/>
              <a:t>;</a:t>
            </a:r>
          </a:p>
          <a:p>
            <a:pPr marL="228600" indent="-228600">
              <a:buAutoNum type="alphaLcParenBoth"/>
            </a:pPr>
            <a:r>
              <a:rPr lang="en-GB" sz="1600" dirty="0" smtClean="0"/>
              <a:t> live </a:t>
            </a:r>
            <a:r>
              <a:rPr lang="en-GB" sz="1600" dirty="0"/>
              <a:t>animals born and raised there; </a:t>
            </a:r>
            <a:endParaRPr lang="en-GB" sz="1600" dirty="0" smtClean="0"/>
          </a:p>
          <a:p>
            <a:pPr marL="228600" indent="-228600">
              <a:buAutoNum type="alphaLcParenBoth"/>
            </a:pPr>
            <a:r>
              <a:rPr lang="en-GB" sz="1600" dirty="0" smtClean="0"/>
              <a:t> products </a:t>
            </a:r>
            <a:r>
              <a:rPr lang="en-GB" sz="1600" dirty="0"/>
              <a:t>from live animals raised there; </a:t>
            </a:r>
            <a:endParaRPr lang="en-GB" sz="1600" dirty="0" smtClean="0"/>
          </a:p>
          <a:p>
            <a:pPr marL="228600" indent="-228600">
              <a:buAutoNum type="alphaLcParenBoth"/>
            </a:pPr>
            <a:r>
              <a:rPr lang="en-GB" sz="1600" dirty="0" smtClean="0"/>
              <a:t> products </a:t>
            </a:r>
            <a:r>
              <a:rPr lang="en-GB" sz="1600" dirty="0"/>
              <a:t>from slaughtered animals born and raised there; </a:t>
            </a:r>
            <a:endParaRPr lang="en-GB" sz="1600" dirty="0" smtClean="0"/>
          </a:p>
          <a:p>
            <a:pPr marL="228600" indent="-228600">
              <a:buAutoNum type="alphaLcParenBoth"/>
            </a:pPr>
            <a:r>
              <a:rPr lang="en-GB" sz="1600" dirty="0"/>
              <a:t> </a:t>
            </a:r>
            <a:r>
              <a:rPr lang="en-GB" sz="1600" dirty="0" smtClean="0"/>
              <a:t>(</a:t>
            </a:r>
            <a:r>
              <a:rPr lang="en-GB" sz="1600" dirty="0" err="1" smtClean="0"/>
              <a:t>i</a:t>
            </a:r>
            <a:r>
              <a:rPr lang="en-GB" sz="1600" dirty="0"/>
              <a:t>) products obtained by hunting or fishing conducted there; </a:t>
            </a:r>
            <a:endParaRPr lang="en-GB" sz="1600" dirty="0" smtClean="0"/>
          </a:p>
          <a:p>
            <a:pPr lvl="1"/>
            <a:r>
              <a:rPr lang="en-GB" sz="1600" dirty="0" smtClean="0"/>
              <a:t>(</a:t>
            </a:r>
            <a:r>
              <a:rPr lang="en-GB" sz="1600" dirty="0"/>
              <a:t>ii) Products of aquaculture, where the fish, crustaceans, molluscs and other aquatic invertebrates are born or raised there from eggs, larvae or fry</a:t>
            </a:r>
            <a:r>
              <a:rPr lang="en-GB" sz="1600" dirty="0" smtClean="0"/>
              <a:t>;</a:t>
            </a:r>
          </a:p>
          <a:p>
            <a:r>
              <a:rPr lang="en-GB" sz="1600" dirty="0" smtClean="0"/>
              <a:t>(</a:t>
            </a:r>
            <a:r>
              <a:rPr lang="en-GB" sz="1600" dirty="0"/>
              <a:t>g) products of sea fishing and other products taken from the sea outside the territorial waters of the EU or of the SADC EPA States by their vessels; </a:t>
            </a:r>
            <a:endParaRPr lang="en-GB" sz="1600" dirty="0" smtClean="0"/>
          </a:p>
          <a:p>
            <a:r>
              <a:rPr lang="en-GB" sz="1600" dirty="0" smtClean="0"/>
              <a:t>(</a:t>
            </a:r>
            <a:r>
              <a:rPr lang="en-GB" sz="1600" dirty="0"/>
              <a:t>h) products made aboard their factory ships exclusively from products referred to in point (g</a:t>
            </a:r>
            <a:r>
              <a:rPr lang="en-GB" sz="1600" dirty="0" smtClean="0"/>
              <a:t>);</a:t>
            </a:r>
          </a:p>
          <a:p>
            <a:endParaRPr lang="en-GB" sz="1600" dirty="0"/>
          </a:p>
          <a:p>
            <a:r>
              <a:rPr lang="en-GB" sz="1600" dirty="0" smtClean="0"/>
              <a:t>Etc.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3372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C771EA-1F66-4A75-9A4A-7C18AC89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555874"/>
            <a:ext cx="8229600" cy="432966"/>
          </a:xfrm>
        </p:spPr>
        <p:txBody>
          <a:bodyPr/>
          <a:lstStyle/>
          <a:p>
            <a:r>
              <a:rPr lang="fr-BE" sz="2400" dirty="0"/>
              <a:t>L</a:t>
            </a:r>
            <a:r>
              <a:rPr lang="fr-BE" sz="2400" dirty="0" smtClean="0"/>
              <a:t>ist </a:t>
            </a:r>
            <a:r>
              <a:rPr lang="fr-BE" sz="2400" dirty="0"/>
              <a:t>of </a:t>
            </a:r>
            <a:r>
              <a:rPr lang="fr-BE" sz="2400" dirty="0" err="1" smtClean="0"/>
              <a:t>working</a:t>
            </a:r>
            <a:r>
              <a:rPr lang="fr-BE" sz="2400" dirty="0" smtClean="0"/>
              <a:t> or </a:t>
            </a:r>
            <a:r>
              <a:rPr lang="fr-BE" sz="2400" dirty="0" err="1" smtClean="0"/>
              <a:t>processing</a:t>
            </a:r>
            <a:r>
              <a:rPr lang="fr-BE" sz="2400" dirty="0" smtClean="0"/>
              <a:t> </a:t>
            </a:r>
            <a:r>
              <a:rPr lang="fr-BE" sz="2400" dirty="0" err="1" smtClean="0"/>
              <a:t>required</a:t>
            </a:r>
            <a:r>
              <a:rPr lang="fr-BE" sz="2400" dirty="0" smtClean="0"/>
              <a:t> to confer </a:t>
            </a:r>
            <a:r>
              <a:rPr lang="fr-BE" sz="2400" dirty="0" err="1" smtClean="0"/>
              <a:t>originating</a:t>
            </a:r>
            <a:r>
              <a:rPr lang="fr-BE" sz="2400" dirty="0" smtClean="0"/>
              <a:t> </a:t>
            </a:r>
            <a:r>
              <a:rPr lang="fr-BE" sz="2400" dirty="0" err="1" smtClean="0"/>
              <a:t>status</a:t>
            </a:r>
            <a:r>
              <a:rPr lang="fr-BE" sz="2400" dirty="0" smtClean="0"/>
              <a:t> to non-</a:t>
            </a:r>
            <a:r>
              <a:rPr lang="fr-BE" sz="2400" dirty="0" err="1" smtClean="0"/>
              <a:t>originating</a:t>
            </a:r>
            <a:r>
              <a:rPr lang="fr-BE" sz="2400" dirty="0" smtClean="0"/>
              <a:t> </a:t>
            </a:r>
            <a:r>
              <a:rPr lang="fr-BE" sz="2400" dirty="0" err="1" smtClean="0"/>
              <a:t>materials</a:t>
            </a:r>
            <a:r>
              <a:rPr lang="fr-BE" sz="2400" dirty="0" smtClean="0"/>
              <a:t> in EU-SADC EPA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FC87E5D-2205-4C3E-9386-C0036E4C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780928"/>
            <a:ext cx="8229600" cy="2664296"/>
          </a:xfrm>
        </p:spPr>
        <p:txBody>
          <a:bodyPr/>
          <a:lstStyle/>
          <a:p>
            <a:r>
              <a:rPr lang="en-US" sz="20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1 Annex 2 (Product Specific Rules – PSR)</a:t>
            </a:r>
            <a:endParaRPr lang="en-US" sz="20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1050" i="0" dirty="0" smtClean="0"/>
          </a:p>
          <a:p>
            <a:r>
              <a:rPr lang="en-GB" sz="1600" i="0" dirty="0" smtClean="0"/>
              <a:t>Example:</a:t>
            </a:r>
          </a:p>
          <a:p>
            <a:endParaRPr lang="en-GB" sz="1050" i="0" dirty="0"/>
          </a:p>
          <a:p>
            <a:r>
              <a:rPr lang="en-GB" sz="1600" i="0" dirty="0" smtClean="0"/>
              <a:t>HS heading 2007:Jams</a:t>
            </a:r>
            <a:r>
              <a:rPr lang="en-GB" sz="1600" i="0" dirty="0"/>
              <a:t>, fruit jellies, marmalades, fruit or nut purée and fruit or nut pastes, obtained by cooking, whether or not containing added sugar or other sweetening </a:t>
            </a:r>
            <a:r>
              <a:rPr lang="en-GB" sz="1600" i="0" dirty="0" smtClean="0"/>
              <a:t>matter</a:t>
            </a:r>
          </a:p>
          <a:p>
            <a:endParaRPr lang="en-GB" sz="1600" i="0" dirty="0"/>
          </a:p>
          <a:p>
            <a:r>
              <a:rPr lang="en-GB" sz="1600" i="0" dirty="0" smtClean="0"/>
              <a:t>Manufacture </a:t>
            </a:r>
            <a:r>
              <a:rPr lang="en-GB" sz="1600" i="0" dirty="0"/>
              <a:t>in which: —all the materials used are classified within a heading other than that of the product; — the value of any materials of Chapter 17 used does not exceed 30 % of the ex–works price of the product ex 2008 – Nuts, not containing added sugar or spirit Manufacture in which the value of the originating nuts and oil seeds of heading Nos 0801, 0802 and 1202 to 1207 used exceeds 60 % of the ex–works price of the product 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899592" y="2852936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/>
          </a:p>
          <a:p>
            <a:r>
              <a:rPr lang="en-GB" sz="1600" dirty="0" smtClean="0"/>
              <a:t>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657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C771EA-1F66-4A75-9A4A-7C18AC89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555874"/>
            <a:ext cx="8229600" cy="432966"/>
          </a:xfrm>
        </p:spPr>
        <p:txBody>
          <a:bodyPr/>
          <a:lstStyle/>
          <a:p>
            <a:r>
              <a:rPr lang="fr-BE" sz="2400" dirty="0" smtClean="0"/>
              <a:t>List of minimal </a:t>
            </a:r>
            <a:r>
              <a:rPr lang="fr-BE" sz="2400" dirty="0" err="1" smtClean="0"/>
              <a:t>operations</a:t>
            </a:r>
            <a:r>
              <a:rPr lang="fr-BE" sz="2400" dirty="0" smtClean="0"/>
              <a:t> in EU-SADC EPA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FC87E5D-2205-4C3E-9386-C0036E4C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204864"/>
            <a:ext cx="8229600" cy="2664296"/>
          </a:xfrm>
        </p:spPr>
        <p:txBody>
          <a:bodyPr/>
          <a:lstStyle/>
          <a:p>
            <a:r>
              <a:rPr lang="en-US" sz="20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1 Article 9</a:t>
            </a:r>
            <a:endParaRPr lang="en-US" sz="20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1050" i="0" dirty="0" smtClean="0"/>
          </a:p>
          <a:p>
            <a:r>
              <a:rPr lang="en-GB" sz="1600" i="0" dirty="0"/>
              <a:t>(a) preserving operations to ensure that the products remain in good condition during transport and storage; </a:t>
            </a:r>
          </a:p>
          <a:p>
            <a:r>
              <a:rPr lang="en-GB" sz="1600" i="0" dirty="0" smtClean="0"/>
              <a:t>(</a:t>
            </a:r>
            <a:r>
              <a:rPr lang="en-GB" sz="1600" i="0" dirty="0"/>
              <a:t>b) breaking–up and assembly of packages; </a:t>
            </a:r>
            <a:endParaRPr lang="en-GB" sz="1600" i="0" dirty="0" smtClean="0"/>
          </a:p>
          <a:p>
            <a:r>
              <a:rPr lang="en-GB" sz="1600" i="0" dirty="0" smtClean="0"/>
              <a:t>(</a:t>
            </a:r>
            <a:r>
              <a:rPr lang="en-GB" sz="1600" i="0" dirty="0"/>
              <a:t>c) washing, cleaning; removal of dust, oxide, oil, paint or other coverings; </a:t>
            </a:r>
            <a:endParaRPr lang="en-GB" sz="1600" i="0" dirty="0" smtClean="0"/>
          </a:p>
          <a:p>
            <a:r>
              <a:rPr lang="en-GB" sz="1600" i="0" dirty="0" smtClean="0"/>
              <a:t>(</a:t>
            </a:r>
            <a:r>
              <a:rPr lang="en-GB" sz="1600" i="0" dirty="0"/>
              <a:t>d) ironing or pressing of textiles; </a:t>
            </a:r>
            <a:endParaRPr lang="en-GB" sz="1600" i="0" dirty="0" smtClean="0"/>
          </a:p>
          <a:p>
            <a:r>
              <a:rPr lang="en-GB" sz="1600" i="0" dirty="0" smtClean="0"/>
              <a:t>(</a:t>
            </a:r>
            <a:r>
              <a:rPr lang="en-GB" sz="1600" i="0" dirty="0"/>
              <a:t>e) simple painting and polishing operations; </a:t>
            </a:r>
            <a:endParaRPr lang="en-GB" sz="1600" i="0" dirty="0" smtClean="0"/>
          </a:p>
          <a:p>
            <a:r>
              <a:rPr lang="en-GB" sz="1600" i="0" dirty="0" smtClean="0"/>
              <a:t>(</a:t>
            </a:r>
            <a:r>
              <a:rPr lang="en-GB" sz="1600" i="0" dirty="0"/>
              <a:t>f) husking, partial or total bleaching, polishing, and glazing of cereals and rice; </a:t>
            </a:r>
            <a:endParaRPr lang="en-GB" sz="1600" i="0" dirty="0" smtClean="0"/>
          </a:p>
          <a:p>
            <a:r>
              <a:rPr lang="en-GB" sz="1600" i="0" dirty="0" smtClean="0"/>
              <a:t>(</a:t>
            </a:r>
            <a:r>
              <a:rPr lang="en-GB" sz="1600" i="0" dirty="0"/>
              <a:t>g) operations to colour sugar or form sugar lumps; partial or total milling of crystal sugar; </a:t>
            </a:r>
            <a:endParaRPr lang="en-GB" sz="1600" i="0" dirty="0" smtClean="0"/>
          </a:p>
          <a:p>
            <a:r>
              <a:rPr lang="en-GB" sz="1600" i="0" dirty="0" smtClean="0"/>
              <a:t>(</a:t>
            </a:r>
            <a:r>
              <a:rPr lang="en-GB" sz="1600" i="0" dirty="0"/>
              <a:t>h) peeling, stoning and shelling, of fruits, nuts and vegetables; (</a:t>
            </a:r>
            <a:r>
              <a:rPr lang="en-GB" sz="1600" i="0" dirty="0" err="1"/>
              <a:t>i</a:t>
            </a:r>
            <a:r>
              <a:rPr lang="en-GB" sz="1600" i="0" dirty="0"/>
              <a:t>) sharpening, simple grinding or simple cutting; </a:t>
            </a:r>
            <a:endParaRPr lang="en-GB" sz="1600" i="0" dirty="0" smtClean="0"/>
          </a:p>
          <a:p>
            <a:r>
              <a:rPr lang="en-GB" sz="1600" i="0" dirty="0" smtClean="0"/>
              <a:t>Etc.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852936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/>
          </a:p>
          <a:p>
            <a:r>
              <a:rPr lang="en-GB" sz="1600" dirty="0" smtClean="0"/>
              <a:t>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491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4AB4804-7334-4035-B458-E5925A03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412776"/>
            <a:ext cx="8229600" cy="720998"/>
          </a:xfrm>
        </p:spPr>
        <p:txBody>
          <a:bodyPr/>
          <a:lstStyle/>
          <a:p>
            <a:r>
              <a:rPr lang="fr-BE" dirty="0"/>
              <a:t>Cumulation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0152F40-BD99-485F-92AB-7D14F94E4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32448"/>
          </a:xfrm>
        </p:spPr>
        <p:txBody>
          <a:bodyPr/>
          <a:lstStyle/>
          <a:p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cumulation for Non-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Origin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endParaRPr lang="fr-BE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BE" sz="1000" i="0" dirty="0"/>
          </a:p>
          <a:p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Cumulation for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Origin </a:t>
            </a:r>
            <a:r>
              <a:rPr lang="fr-BE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fr-BE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b="0" i="0" dirty="0"/>
              <a:t>an </a:t>
            </a:r>
            <a:r>
              <a:rPr lang="fr-BE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to/</a:t>
            </a:r>
            <a:r>
              <a:rPr lang="fr-BE" b="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derogation</a:t>
            </a:r>
            <a:r>
              <a:rPr lang="fr-BE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b="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fr-BE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b="0" i="0" dirty="0"/>
              <a:t>the </a:t>
            </a:r>
            <a:r>
              <a:rPr lang="fr-BE" b="0" i="0" dirty="0" err="1"/>
              <a:t>principle</a:t>
            </a:r>
            <a:r>
              <a:rPr lang="fr-BE" b="0" i="0" dirty="0"/>
              <a:t> of </a:t>
            </a:r>
            <a:r>
              <a:rPr lang="fr-BE" b="0" i="0" dirty="0" err="1"/>
              <a:t>territoriality</a:t>
            </a:r>
            <a:r>
              <a:rPr lang="fr-BE" b="0" i="0" dirty="0"/>
              <a:t> of </a:t>
            </a:r>
            <a:r>
              <a:rPr lang="fr-BE" b="0" i="0" dirty="0" err="1"/>
              <a:t>RoO</a:t>
            </a:r>
            <a:r>
              <a:rPr lang="fr-BE" b="0" i="0" dirty="0"/>
              <a:t> and the normal </a:t>
            </a:r>
            <a:r>
              <a:rPr lang="fr-BE" b="0" i="0" dirty="0" err="1"/>
              <a:t>rules</a:t>
            </a:r>
            <a:r>
              <a:rPr lang="fr-BE" b="0" i="0" dirty="0"/>
              <a:t> to </a:t>
            </a:r>
            <a:r>
              <a:rPr lang="fr-BE" b="0" i="0" dirty="0" err="1"/>
              <a:t>determine</a:t>
            </a:r>
            <a:r>
              <a:rPr lang="fr-BE" b="0" i="0" dirty="0"/>
              <a:t> </a:t>
            </a:r>
            <a:r>
              <a:rPr lang="fr-BE" b="0" i="0" dirty="0" err="1"/>
              <a:t>originating</a:t>
            </a:r>
            <a:r>
              <a:rPr lang="fr-BE" b="0" i="0" dirty="0"/>
              <a:t> </a:t>
            </a:r>
            <a:r>
              <a:rPr lang="fr-BE" b="0" i="0" dirty="0" err="1"/>
              <a:t>status</a:t>
            </a:r>
            <a:endParaRPr lang="fr-BE" b="0" i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b="0" i="0" dirty="0"/>
              <a:t>a </a:t>
            </a:r>
            <a:r>
              <a:rPr lang="fr-BE" b="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</a:t>
            </a:r>
            <a:r>
              <a:rPr lang="fr-BE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assimilation </a:t>
            </a:r>
            <a:r>
              <a:rPr lang="fr-BE" b="0" dirty="0"/>
              <a:t>to </a:t>
            </a:r>
            <a:r>
              <a:rPr lang="fr-BE" b="0" dirty="0" err="1"/>
              <a:t>materials</a:t>
            </a:r>
            <a:r>
              <a:rPr lang="fr-BE" b="0" dirty="0"/>
              <a:t> </a:t>
            </a:r>
            <a:r>
              <a:rPr lang="fr-BE" b="0" i="0" dirty="0" err="1"/>
              <a:t>originating</a:t>
            </a:r>
            <a:r>
              <a:rPr lang="fr-BE" b="0" i="0" dirty="0"/>
              <a:t> in or of </a:t>
            </a:r>
            <a:r>
              <a:rPr lang="fr-BE" b="0" i="0" dirty="0" err="1"/>
              <a:t>processing</a:t>
            </a:r>
            <a:r>
              <a:rPr lang="fr-BE" b="0" i="0" dirty="0"/>
              <a:t> </a:t>
            </a:r>
            <a:r>
              <a:rPr lang="fr-BE" b="0" i="0" dirty="0" err="1"/>
              <a:t>performed</a:t>
            </a:r>
            <a:r>
              <a:rPr lang="fr-BE" b="0" i="0" dirty="0"/>
              <a:t> in the of  </a:t>
            </a:r>
            <a:r>
              <a:rPr lang="fr-BE" b="0" i="0" dirty="0" err="1"/>
              <a:t>exporting</a:t>
            </a:r>
            <a:r>
              <a:rPr lang="fr-BE" b="0" i="0" dirty="0"/>
              <a:t> country </a:t>
            </a:r>
            <a:r>
              <a:rPr lang="fr-BE" b="0" dirty="0" err="1"/>
              <a:t>materials</a:t>
            </a:r>
            <a:r>
              <a:rPr lang="fr-BE" b="0" dirty="0"/>
              <a:t> </a:t>
            </a:r>
            <a:r>
              <a:rPr lang="fr-BE" b="0" dirty="0" err="1"/>
              <a:t>originating</a:t>
            </a:r>
            <a:r>
              <a:rPr lang="fr-BE" b="0" dirty="0"/>
              <a:t> in or of </a:t>
            </a:r>
            <a:r>
              <a:rPr lang="fr-BE" b="0" dirty="0" err="1"/>
              <a:t>processing</a:t>
            </a:r>
            <a:r>
              <a:rPr lang="fr-BE" b="0" dirty="0"/>
              <a:t> </a:t>
            </a:r>
            <a:r>
              <a:rPr lang="fr-BE" b="0" dirty="0" err="1"/>
              <a:t>performed</a:t>
            </a:r>
            <a:r>
              <a:rPr lang="fr-BE" b="0" dirty="0"/>
              <a:t> in </a:t>
            </a:r>
            <a:r>
              <a:rPr lang="fr-BE" b="0" dirty="0" err="1"/>
              <a:t>another</a:t>
            </a:r>
            <a:r>
              <a:rPr lang="fr-BE" b="0" dirty="0"/>
              <a:t> country</a:t>
            </a:r>
          </a:p>
        </p:txBody>
      </p:sp>
    </p:spTree>
    <p:extLst>
      <p:ext uri="{BB962C8B-B14F-4D97-AF65-F5344CB8AC3E}">
        <p14:creationId xmlns:p14="http://schemas.microsoft.com/office/powerpoint/2010/main" val="26264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1522</TotalTime>
  <Words>1076</Words>
  <Application>Microsoft Office PowerPoint</Application>
  <PresentationFormat>On-screen Show (4:3)</PresentationFormat>
  <Paragraphs>218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</vt:lpstr>
      <vt:lpstr>EU-SADC EPA Rules of Origin</vt:lpstr>
      <vt:lpstr>Definition of origin of goods</vt:lpstr>
      <vt:lpstr>Use of origin for preferential purposes:</vt:lpstr>
      <vt:lpstr>Use of origin for preferential purposes</vt:lpstr>
      <vt:lpstr>Key features of all Rules of Origin </vt:lpstr>
      <vt:lpstr>List of wholly obtained goods in EU-SADC EPA</vt:lpstr>
      <vt:lpstr>List of working or processing required to confer originating status to non-originating materials in EU-SADC EPA</vt:lpstr>
      <vt:lpstr>List of minimal operations in EU-SADC EPA</vt:lpstr>
      <vt:lpstr>Cumulation</vt:lpstr>
      <vt:lpstr>Cumulation</vt:lpstr>
      <vt:lpstr>Bilateral cumulation of origin</vt:lpstr>
      <vt:lpstr>Bilateral « full » cumulation of processing</vt:lpstr>
      <vt:lpstr>Diagonal « regional » cumulation of origin</vt:lpstr>
      <vt:lpstr>Diagonal « extended » cumulation of origin/processing</vt:lpstr>
      <vt:lpstr>DF-QF « extended » cumulation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WCO 2017 Global Origin Conference</dc:title>
  <dc:creator>GRAVE Jean-Michel (TAXUD)</dc:creator>
  <cp:lastModifiedBy>CECUTTI Roberto (TRADE)</cp:lastModifiedBy>
  <cp:revision>164</cp:revision>
  <dcterms:created xsi:type="dcterms:W3CDTF">2017-04-27T08:09:35Z</dcterms:created>
  <dcterms:modified xsi:type="dcterms:W3CDTF">2018-03-09T13:37:34Z</dcterms:modified>
</cp:coreProperties>
</file>