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20104100" cy="17424400"/>
  <p:notesSz cx="20104100" cy="17424400"/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7"/>
  </p:normalViewPr>
  <p:slideViewPr>
    <p:cSldViewPr>
      <p:cViewPr varScale="1">
        <p:scale>
          <a:sx n="42" d="100"/>
          <a:sy n="42" d="100"/>
        </p:scale>
        <p:origin x="2200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5401564"/>
            <a:ext cx="17088486" cy="3659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9757664"/>
            <a:ext cx="14072870" cy="4356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4007612"/>
            <a:ext cx="8745284" cy="11500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4007612"/>
            <a:ext cx="8745284" cy="11500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32685" y="1258307"/>
            <a:ext cx="81992" cy="12863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734477" y="1252486"/>
            <a:ext cx="175895" cy="133985"/>
          </a:xfrm>
          <a:custGeom>
            <a:avLst/>
            <a:gdLst/>
            <a:ahLst/>
            <a:cxnLst/>
            <a:rect l="l" t="t" r="r" b="b"/>
            <a:pathLst>
              <a:path w="175894" h="133984">
                <a:moveTo>
                  <a:pt x="19113" y="42456"/>
                </a:moveTo>
                <a:lnTo>
                  <a:pt x="2133" y="42456"/>
                </a:lnTo>
                <a:lnTo>
                  <a:pt x="2133" y="133362"/>
                </a:lnTo>
                <a:lnTo>
                  <a:pt x="19113" y="133362"/>
                </a:lnTo>
                <a:lnTo>
                  <a:pt x="19113" y="42456"/>
                </a:lnTo>
                <a:close/>
              </a:path>
              <a:path w="175894" h="133984">
                <a:moveTo>
                  <a:pt x="21183" y="22542"/>
                </a:moveTo>
                <a:lnTo>
                  <a:pt x="21043" y="16891"/>
                </a:lnTo>
                <a:lnTo>
                  <a:pt x="21043" y="11061"/>
                </a:lnTo>
                <a:lnTo>
                  <a:pt x="16967" y="6565"/>
                </a:lnTo>
                <a:lnTo>
                  <a:pt x="4457" y="6565"/>
                </a:lnTo>
                <a:lnTo>
                  <a:pt x="0" y="11061"/>
                </a:lnTo>
                <a:lnTo>
                  <a:pt x="0" y="22542"/>
                </a:lnTo>
                <a:lnTo>
                  <a:pt x="4229" y="27025"/>
                </a:lnTo>
                <a:lnTo>
                  <a:pt x="16967" y="27025"/>
                </a:lnTo>
                <a:lnTo>
                  <a:pt x="21183" y="22542"/>
                </a:lnTo>
                <a:close/>
              </a:path>
              <a:path w="175894" h="133984">
                <a:moveTo>
                  <a:pt x="93319" y="40932"/>
                </a:moveTo>
                <a:lnTo>
                  <a:pt x="90462" y="40373"/>
                </a:lnTo>
                <a:lnTo>
                  <a:pt x="88480" y="40373"/>
                </a:lnTo>
                <a:lnTo>
                  <a:pt x="80264" y="41770"/>
                </a:lnTo>
                <a:lnTo>
                  <a:pt x="72910" y="45758"/>
                </a:lnTo>
                <a:lnTo>
                  <a:pt x="66878" y="52019"/>
                </a:lnTo>
                <a:lnTo>
                  <a:pt x="62636" y="60286"/>
                </a:lnTo>
                <a:lnTo>
                  <a:pt x="61912" y="60286"/>
                </a:lnTo>
                <a:lnTo>
                  <a:pt x="61290" y="42468"/>
                </a:lnTo>
                <a:lnTo>
                  <a:pt x="46456" y="42468"/>
                </a:lnTo>
                <a:lnTo>
                  <a:pt x="47040" y="55778"/>
                </a:lnTo>
                <a:lnTo>
                  <a:pt x="47218" y="70827"/>
                </a:lnTo>
                <a:lnTo>
                  <a:pt x="47218" y="133375"/>
                </a:lnTo>
                <a:lnTo>
                  <a:pt x="64033" y="133375"/>
                </a:lnTo>
                <a:lnTo>
                  <a:pt x="64033" y="82080"/>
                </a:lnTo>
                <a:lnTo>
                  <a:pt x="64795" y="77165"/>
                </a:lnTo>
                <a:lnTo>
                  <a:pt x="67627" y="68643"/>
                </a:lnTo>
                <a:lnTo>
                  <a:pt x="72529" y="61925"/>
                </a:lnTo>
                <a:lnTo>
                  <a:pt x="79260" y="57543"/>
                </a:lnTo>
                <a:lnTo>
                  <a:pt x="87541" y="55968"/>
                </a:lnTo>
                <a:lnTo>
                  <a:pt x="89877" y="55968"/>
                </a:lnTo>
                <a:lnTo>
                  <a:pt x="93319" y="56515"/>
                </a:lnTo>
                <a:lnTo>
                  <a:pt x="93319" y="40932"/>
                </a:lnTo>
                <a:close/>
              </a:path>
              <a:path w="175894" h="133984">
                <a:moveTo>
                  <a:pt x="128003" y="0"/>
                </a:moveTo>
                <a:lnTo>
                  <a:pt x="111023" y="0"/>
                </a:lnTo>
                <a:lnTo>
                  <a:pt x="111023" y="133388"/>
                </a:lnTo>
                <a:lnTo>
                  <a:pt x="128003" y="133388"/>
                </a:lnTo>
                <a:lnTo>
                  <a:pt x="128003" y="0"/>
                </a:lnTo>
                <a:close/>
              </a:path>
              <a:path w="175894" h="133984">
                <a:moveTo>
                  <a:pt x="173494" y="42456"/>
                </a:moveTo>
                <a:lnTo>
                  <a:pt x="156514" y="42456"/>
                </a:lnTo>
                <a:lnTo>
                  <a:pt x="156514" y="133362"/>
                </a:lnTo>
                <a:lnTo>
                  <a:pt x="173494" y="133362"/>
                </a:lnTo>
                <a:lnTo>
                  <a:pt x="173494" y="42456"/>
                </a:lnTo>
                <a:close/>
              </a:path>
              <a:path w="175894" h="133984">
                <a:moveTo>
                  <a:pt x="175590" y="22542"/>
                </a:moveTo>
                <a:lnTo>
                  <a:pt x="175425" y="16891"/>
                </a:lnTo>
                <a:lnTo>
                  <a:pt x="175425" y="11061"/>
                </a:lnTo>
                <a:lnTo>
                  <a:pt x="171373" y="6565"/>
                </a:lnTo>
                <a:lnTo>
                  <a:pt x="158851" y="6565"/>
                </a:lnTo>
                <a:lnTo>
                  <a:pt x="154393" y="11061"/>
                </a:lnTo>
                <a:lnTo>
                  <a:pt x="154393" y="22542"/>
                </a:lnTo>
                <a:lnTo>
                  <a:pt x="158648" y="27025"/>
                </a:lnTo>
                <a:lnTo>
                  <a:pt x="171373" y="27025"/>
                </a:lnTo>
                <a:lnTo>
                  <a:pt x="175590" y="225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929368" y="1257725"/>
            <a:ext cx="87176" cy="167373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040565" y="1259049"/>
            <a:ext cx="21590" cy="127000"/>
          </a:xfrm>
          <a:custGeom>
            <a:avLst/>
            <a:gdLst/>
            <a:ahLst/>
            <a:cxnLst/>
            <a:rect l="l" t="t" r="r" b="b"/>
            <a:pathLst>
              <a:path w="21589" h="127000">
                <a:moveTo>
                  <a:pt x="19156" y="126787"/>
                </a:moveTo>
                <a:lnTo>
                  <a:pt x="2131" y="126787"/>
                </a:lnTo>
                <a:lnTo>
                  <a:pt x="2131" y="35881"/>
                </a:lnTo>
                <a:lnTo>
                  <a:pt x="19156" y="35881"/>
                </a:lnTo>
                <a:lnTo>
                  <a:pt x="19156" y="126787"/>
                </a:lnTo>
                <a:close/>
              </a:path>
              <a:path w="21589" h="127000">
                <a:moveTo>
                  <a:pt x="17024" y="20456"/>
                </a:moveTo>
                <a:lnTo>
                  <a:pt x="4294" y="20456"/>
                </a:lnTo>
                <a:lnTo>
                  <a:pt x="0" y="15977"/>
                </a:lnTo>
                <a:lnTo>
                  <a:pt x="0" y="4494"/>
                </a:lnTo>
                <a:lnTo>
                  <a:pt x="4463" y="0"/>
                </a:lnTo>
                <a:lnTo>
                  <a:pt x="17024" y="0"/>
                </a:lnTo>
                <a:lnTo>
                  <a:pt x="21042" y="4494"/>
                </a:lnTo>
                <a:lnTo>
                  <a:pt x="21042" y="10318"/>
                </a:lnTo>
                <a:lnTo>
                  <a:pt x="21241" y="15977"/>
                </a:lnTo>
                <a:lnTo>
                  <a:pt x="17024" y="204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8543" y="1259237"/>
            <a:ext cx="1661936" cy="393323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781279" y="170220"/>
            <a:ext cx="1510030" cy="994410"/>
          </a:xfrm>
          <a:custGeom>
            <a:avLst/>
            <a:gdLst/>
            <a:ahLst/>
            <a:cxnLst/>
            <a:rect l="l" t="t" r="r" b="b"/>
            <a:pathLst>
              <a:path w="1510030" h="994410">
                <a:moveTo>
                  <a:pt x="1509941" y="994159"/>
                </a:moveTo>
                <a:lnTo>
                  <a:pt x="0" y="994159"/>
                </a:lnTo>
                <a:lnTo>
                  <a:pt x="0" y="0"/>
                </a:lnTo>
                <a:lnTo>
                  <a:pt x="1509941" y="0"/>
                </a:lnTo>
                <a:lnTo>
                  <a:pt x="1509941" y="994159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82498" y="286114"/>
            <a:ext cx="110979" cy="9889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82498" y="941555"/>
            <a:ext cx="110979" cy="98894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45403" y="613369"/>
            <a:ext cx="110979" cy="9889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93348" y="329027"/>
            <a:ext cx="230130" cy="216306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46702" y="329027"/>
            <a:ext cx="233018" cy="216306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91896" y="776049"/>
            <a:ext cx="110979" cy="9889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311044" y="897710"/>
            <a:ext cx="110979" cy="98894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49601" y="897710"/>
            <a:ext cx="110979" cy="98894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770220" y="776049"/>
            <a:ext cx="110948" cy="9889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815269" y="613369"/>
            <a:ext cx="110948" cy="98894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962016" y="150720"/>
            <a:ext cx="2418159" cy="154488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696976"/>
            <a:ext cx="18093690" cy="2787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4007612"/>
            <a:ext cx="18093690" cy="11500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6204692"/>
            <a:ext cx="6433312" cy="871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6204692"/>
            <a:ext cx="4623943" cy="871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6204692"/>
            <a:ext cx="4623943" cy="871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89" cy="1742354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6"/>
            <a:ext cx="20104089" cy="1305425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060288"/>
            <a:ext cx="19096355" cy="201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44500">
              <a:lnSpc>
                <a:spcPct val="100000"/>
              </a:lnSpc>
              <a:spcBef>
                <a:spcPts val="100"/>
              </a:spcBef>
            </a:pPr>
            <a:r>
              <a:rPr sz="1450" b="1" spc="70" dirty="0">
                <a:solidFill>
                  <a:srgbClr val="FF7300"/>
                </a:solidFill>
                <a:latin typeface="Arial"/>
                <a:cs typeface="Arial"/>
              </a:rPr>
              <a:t>GAZİANTEP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 </a:t>
            </a:r>
            <a:r>
              <a:rPr sz="1450" b="1" spc="90" dirty="0">
                <a:solidFill>
                  <a:srgbClr val="FF7300"/>
                </a:solidFill>
                <a:latin typeface="Arial"/>
                <a:cs typeface="Arial"/>
              </a:rPr>
              <a:t>ANADOLU </a:t>
            </a:r>
            <a:r>
              <a:rPr sz="1450" b="1" spc="45" dirty="0">
                <a:solidFill>
                  <a:srgbClr val="FF7300"/>
                </a:solidFill>
                <a:latin typeface="Arial"/>
                <a:cs typeface="Arial"/>
              </a:rPr>
              <a:t>ARKEOLOJİ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VE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KÜLTÜREL </a:t>
            </a:r>
            <a:r>
              <a:rPr sz="1450" b="1" spc="70" dirty="0">
                <a:solidFill>
                  <a:srgbClr val="FF7300"/>
                </a:solidFill>
                <a:latin typeface="Arial"/>
                <a:cs typeface="Arial"/>
              </a:rPr>
              <a:t>MİRAS </a:t>
            </a:r>
            <a:r>
              <a:rPr sz="1450" b="1" spc="40" dirty="0">
                <a:solidFill>
                  <a:srgbClr val="FF7300"/>
                </a:solidFill>
                <a:latin typeface="Arial"/>
                <a:cs typeface="Arial"/>
              </a:rPr>
              <a:t>ENSTİTÜSÜ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 </a:t>
            </a:r>
            <a:r>
              <a:rPr sz="1450" b="1" spc="40" dirty="0">
                <a:latin typeface="Arial"/>
                <a:cs typeface="Arial"/>
              </a:rPr>
              <a:t>1860 </a:t>
            </a:r>
            <a:r>
              <a:rPr sz="1450" b="1" spc="50" dirty="0">
                <a:latin typeface="Arial"/>
                <a:cs typeface="Arial"/>
              </a:rPr>
              <a:t>yIlInda </a:t>
            </a:r>
            <a:r>
              <a:rPr sz="1450" b="1" spc="65" dirty="0">
                <a:latin typeface="Arial"/>
                <a:cs typeface="Arial"/>
              </a:rPr>
              <a:t>Gaziantep’te </a:t>
            </a:r>
            <a:r>
              <a:rPr sz="1450" b="1" spc="35" dirty="0">
                <a:latin typeface="Arial"/>
                <a:cs typeface="Arial"/>
              </a:rPr>
              <a:t>inşa </a:t>
            </a:r>
            <a:r>
              <a:rPr sz="1450" b="1" spc="70" dirty="0">
                <a:latin typeface="Arial"/>
                <a:cs typeface="Arial"/>
              </a:rPr>
              <a:t>edilen </a:t>
            </a:r>
            <a:r>
              <a:rPr sz="1450" b="1" spc="45" dirty="0">
                <a:latin typeface="Arial"/>
                <a:cs typeface="Arial"/>
              </a:rPr>
              <a:t>Kendirli </a:t>
            </a:r>
            <a:r>
              <a:rPr sz="1450" b="1" spc="5" dirty="0">
                <a:latin typeface="Arial"/>
                <a:cs typeface="Arial"/>
              </a:rPr>
              <a:t>Kilisesi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60" dirty="0">
                <a:latin typeface="Arial"/>
                <a:cs typeface="Arial"/>
              </a:rPr>
              <a:t>Latin Okulu, </a:t>
            </a:r>
            <a:r>
              <a:rPr sz="1450" b="1" spc="-45" dirty="0">
                <a:latin typeface="Arial"/>
                <a:cs typeface="Arial"/>
              </a:rPr>
              <a:t>T.C. </a:t>
            </a:r>
            <a:r>
              <a:rPr sz="1450" b="1" spc="65" dirty="0">
                <a:latin typeface="Arial"/>
                <a:cs typeface="Arial"/>
              </a:rPr>
              <a:t>Kültür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65" dirty="0">
                <a:latin typeface="Arial"/>
                <a:cs typeface="Arial"/>
              </a:rPr>
              <a:t>Turizm BakanlIğI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65" dirty="0">
                <a:latin typeface="Arial"/>
                <a:cs typeface="Arial"/>
              </a:rPr>
              <a:t>Gaziantep </a:t>
            </a:r>
            <a:r>
              <a:rPr sz="1450" b="1" spc="7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Büyükşehir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Belediyesi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tarafIndan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hazIrlanan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bu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projeyle,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AB’nin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desteği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20" dirty="0">
                <a:latin typeface="Arial"/>
                <a:cs typeface="Arial"/>
              </a:rPr>
              <a:t>430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bilim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insanInIn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ortak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çalIşmasIyla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Türkiye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Anadolu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Arkeoloji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Kültürel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Miras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Enstitüsü’nün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merkezi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olarak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yenilendi. </a:t>
            </a:r>
            <a:r>
              <a:rPr sz="1450" b="1" spc="-38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Enstitü,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eski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Anadolu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uygarlIklarInIn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arkeolojik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tarihi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miras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eserlerine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erişim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sağlayarak,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AB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Türkiye’nin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ortak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değerlerini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kültürel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mirasInI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araştIrmak,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00" dirty="0">
                <a:latin typeface="Arial"/>
                <a:cs typeface="Arial"/>
              </a:rPr>
              <a:t>korumak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10" dirty="0">
                <a:latin typeface="Arial"/>
                <a:cs typeface="Arial"/>
              </a:rPr>
              <a:t>tanItmak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amacIyla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hizmet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veriyor.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GAZİANTEP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 </a:t>
            </a:r>
            <a:r>
              <a:rPr sz="1450" b="1" i="1" spc="75" dirty="0">
                <a:solidFill>
                  <a:srgbClr val="FF9742"/>
                </a:solidFill>
                <a:latin typeface="Arial"/>
                <a:cs typeface="Arial"/>
              </a:rPr>
              <a:t>ANATOLIAN </a:t>
            </a:r>
            <a:r>
              <a:rPr sz="1450" b="1" i="1" spc="50" dirty="0">
                <a:solidFill>
                  <a:srgbClr val="FF9742"/>
                </a:solidFill>
                <a:latin typeface="Arial"/>
                <a:cs typeface="Arial"/>
              </a:rPr>
              <a:t>ARCHAEOLOGY </a:t>
            </a:r>
            <a:r>
              <a:rPr sz="1450" b="1" i="1" spc="120" dirty="0">
                <a:solidFill>
                  <a:srgbClr val="FF9742"/>
                </a:solidFill>
                <a:latin typeface="Arial"/>
                <a:cs typeface="Arial"/>
              </a:rPr>
              <a:t>AND 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CULTURAL </a:t>
            </a:r>
            <a:r>
              <a:rPr sz="1450" b="1" i="1" spc="35" dirty="0">
                <a:solidFill>
                  <a:srgbClr val="FF9742"/>
                </a:solidFill>
                <a:latin typeface="Arial"/>
                <a:cs typeface="Arial"/>
              </a:rPr>
              <a:t>HERITAGE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INSTITUTE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PROJECT: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Kendirli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Church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Latin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School,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built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1860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Gaziantep,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restored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as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centre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Turkish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Anatolian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Archaeology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Cultural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Institute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through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prepared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Republic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Türkiye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Ministry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Culture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Tourism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as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well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as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Gaziantep Metropolitan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Municipality.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This 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restoration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supported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EU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involved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collaboration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430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5" dirty="0">
                <a:solidFill>
                  <a:srgbClr val="6D6E71"/>
                </a:solidFill>
                <a:latin typeface="Arial"/>
                <a:cs typeface="Arial"/>
              </a:rPr>
              <a:t>scientists.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institute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5" dirty="0">
                <a:solidFill>
                  <a:srgbClr val="6D6E71"/>
                </a:solidFill>
                <a:latin typeface="Arial"/>
                <a:cs typeface="Arial"/>
              </a:rPr>
              <a:t>focuses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researching,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preserving,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promoting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common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values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shared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cultural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EU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Türkiye,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providing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access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archaeological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historical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artefacts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ancient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Anatolian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civilisations.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6"/>
            <a:ext cx="20104094" cy="132997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316429"/>
            <a:ext cx="19158585" cy="201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70" dirty="0">
                <a:solidFill>
                  <a:srgbClr val="FF7300"/>
                </a:solidFill>
                <a:latin typeface="Arial"/>
                <a:cs typeface="Arial"/>
              </a:rPr>
              <a:t>GAZİANTEP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95" dirty="0">
                <a:solidFill>
                  <a:srgbClr val="FF7300"/>
                </a:solidFill>
                <a:latin typeface="Arial"/>
                <a:cs typeface="Arial"/>
              </a:rPr>
              <a:t>HANIMEVİ’NİN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40" dirty="0">
                <a:solidFill>
                  <a:srgbClr val="FF7300"/>
                </a:solidFill>
                <a:latin typeface="Arial"/>
                <a:cs typeface="Arial"/>
              </a:rPr>
              <a:t>RESTORASYONU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VE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BUTİK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OTEL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OLARAK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40" dirty="0">
                <a:solidFill>
                  <a:srgbClr val="FF7300"/>
                </a:solidFill>
                <a:latin typeface="Arial"/>
                <a:cs typeface="Arial"/>
              </a:rPr>
              <a:t>İŞLEV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5" dirty="0">
                <a:solidFill>
                  <a:srgbClr val="FF7300"/>
                </a:solidFill>
                <a:latin typeface="Arial"/>
                <a:cs typeface="Arial"/>
              </a:rPr>
              <a:t>KAZANMASI: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Gaziantep’te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geçmiş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dönemlerin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yaşantIsInI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yansItan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her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biri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-15" dirty="0">
                <a:latin typeface="Arial"/>
                <a:cs typeface="Arial"/>
              </a:rPr>
              <a:t>150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yIlI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aşkIn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geçmişe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sahip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olan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Tarihi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Antep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Evleri, </a:t>
            </a:r>
            <a:r>
              <a:rPr sz="1450" b="1" spc="45" dirty="0">
                <a:latin typeface="Arial"/>
                <a:cs typeface="Arial"/>
              </a:rPr>
              <a:t>zarif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65" dirty="0">
                <a:latin typeface="Arial"/>
                <a:cs typeface="Arial"/>
              </a:rPr>
              <a:t>detaylI mimarisiyle </a:t>
            </a:r>
            <a:r>
              <a:rPr sz="1450" b="1" spc="90" dirty="0">
                <a:latin typeface="Arial"/>
                <a:cs typeface="Arial"/>
              </a:rPr>
              <a:t>dikkat </a:t>
            </a:r>
            <a:r>
              <a:rPr sz="1450" b="1" spc="35" dirty="0">
                <a:latin typeface="Arial"/>
                <a:cs typeface="Arial"/>
              </a:rPr>
              <a:t>çekiyor. </a:t>
            </a:r>
            <a:r>
              <a:rPr sz="1450" b="1" spc="80" dirty="0">
                <a:latin typeface="Arial"/>
                <a:cs typeface="Arial"/>
              </a:rPr>
              <a:t>Bu </a:t>
            </a:r>
            <a:r>
              <a:rPr sz="1450" b="1" spc="85" dirty="0">
                <a:latin typeface="Arial"/>
                <a:cs typeface="Arial"/>
              </a:rPr>
              <a:t>bağlamda, </a:t>
            </a:r>
            <a:r>
              <a:rPr sz="1450" b="1" spc="75" dirty="0">
                <a:latin typeface="Arial"/>
                <a:cs typeface="Arial"/>
              </a:rPr>
              <a:t>bölgenin </a:t>
            </a:r>
            <a:r>
              <a:rPr sz="1450" b="1" spc="50" dirty="0">
                <a:latin typeface="Arial"/>
                <a:cs typeface="Arial"/>
              </a:rPr>
              <a:t>ilk ve </a:t>
            </a:r>
            <a:r>
              <a:rPr sz="1450" b="1" spc="105" dirty="0">
                <a:latin typeface="Arial"/>
                <a:cs typeface="Arial"/>
              </a:rPr>
              <a:t>tek </a:t>
            </a:r>
            <a:r>
              <a:rPr sz="1450" b="1" spc="20" dirty="0">
                <a:latin typeface="Arial"/>
                <a:cs typeface="Arial"/>
              </a:rPr>
              <a:t>yasal </a:t>
            </a:r>
            <a:r>
              <a:rPr sz="1450" b="1" spc="95" dirty="0">
                <a:latin typeface="Arial"/>
                <a:cs typeface="Arial"/>
              </a:rPr>
              <a:t>butik </a:t>
            </a:r>
            <a:r>
              <a:rPr sz="1450" b="1" spc="55" dirty="0">
                <a:latin typeface="Arial"/>
                <a:cs typeface="Arial"/>
              </a:rPr>
              <a:t>oteli </a:t>
            </a:r>
            <a:r>
              <a:rPr sz="1450" b="1" spc="60" dirty="0">
                <a:latin typeface="Arial"/>
                <a:cs typeface="Arial"/>
              </a:rPr>
              <a:t>olan </a:t>
            </a:r>
            <a:r>
              <a:rPr sz="1450" b="1" spc="70" dirty="0">
                <a:latin typeface="Arial"/>
                <a:cs typeface="Arial"/>
              </a:rPr>
              <a:t>Anadolu </a:t>
            </a:r>
            <a:r>
              <a:rPr sz="1450" b="1" spc="35" dirty="0">
                <a:latin typeface="Arial"/>
                <a:cs typeface="Arial"/>
              </a:rPr>
              <a:t>Evleri’ne </a:t>
            </a:r>
            <a:r>
              <a:rPr sz="1450" b="1" spc="50" dirty="0">
                <a:latin typeface="Arial"/>
                <a:cs typeface="Arial"/>
              </a:rPr>
              <a:t>bitişik </a:t>
            </a:r>
            <a:r>
              <a:rPr sz="1450" b="1" spc="55" dirty="0">
                <a:latin typeface="Arial"/>
                <a:cs typeface="Arial"/>
              </a:rPr>
              <a:t>bir </a:t>
            </a:r>
            <a:r>
              <a:rPr sz="1450" b="1" spc="60" dirty="0">
                <a:latin typeface="Arial"/>
                <a:cs typeface="Arial"/>
              </a:rPr>
              <a:t>tarihi </a:t>
            </a:r>
            <a:r>
              <a:rPr sz="1450" b="1" spc="90" dirty="0">
                <a:latin typeface="Arial"/>
                <a:cs typeface="Arial"/>
              </a:rPr>
              <a:t>Antep </a:t>
            </a:r>
            <a:r>
              <a:rPr sz="1450" b="1" spc="40" dirty="0">
                <a:latin typeface="Arial"/>
                <a:cs typeface="Arial"/>
              </a:rPr>
              <a:t>evi </a:t>
            </a:r>
            <a:r>
              <a:rPr sz="1450" b="1" spc="45" dirty="0">
                <a:latin typeface="Arial"/>
                <a:cs typeface="Arial"/>
              </a:rPr>
              <a:t>restore edildi. </a:t>
            </a:r>
            <a:r>
              <a:rPr sz="1450" b="1" spc="80" dirty="0">
                <a:latin typeface="Arial"/>
                <a:cs typeface="Arial"/>
              </a:rPr>
              <a:t>Bu </a:t>
            </a:r>
            <a:r>
              <a:rPr sz="1450" b="1" spc="35" dirty="0">
                <a:latin typeface="Arial"/>
                <a:cs typeface="Arial"/>
              </a:rPr>
              <a:t>restorasyon </a:t>
            </a:r>
            <a:r>
              <a:rPr sz="1450" b="1" spc="40" dirty="0">
                <a:latin typeface="Arial"/>
                <a:cs typeface="Arial"/>
              </a:rPr>
              <a:t>ile </a:t>
            </a:r>
            <a:r>
              <a:rPr sz="1450" b="1" spc="60" dirty="0">
                <a:latin typeface="Arial"/>
                <a:cs typeface="Arial"/>
              </a:rPr>
              <a:t>yapInIn </a:t>
            </a:r>
            <a:r>
              <a:rPr sz="1450" b="1" spc="50" dirty="0">
                <a:latin typeface="Arial"/>
                <a:cs typeface="Arial"/>
              </a:rPr>
              <a:t>içerisinden </a:t>
            </a:r>
            <a:r>
              <a:rPr sz="1450" b="1" spc="5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geçiş </a:t>
            </a:r>
            <a:r>
              <a:rPr sz="1450" b="1" spc="60" dirty="0">
                <a:latin typeface="Arial"/>
                <a:cs typeface="Arial"/>
              </a:rPr>
              <a:t>sağlanarak </a:t>
            </a:r>
            <a:r>
              <a:rPr sz="1450" b="1" spc="90" dirty="0">
                <a:latin typeface="Arial"/>
                <a:cs typeface="Arial"/>
              </a:rPr>
              <a:t>konaklama </a:t>
            </a:r>
            <a:r>
              <a:rPr sz="1450" b="1" spc="50" dirty="0">
                <a:latin typeface="Arial"/>
                <a:cs typeface="Arial"/>
              </a:rPr>
              <a:t>kapasitesinin </a:t>
            </a:r>
            <a:r>
              <a:rPr sz="1450" b="1" spc="140" dirty="0">
                <a:latin typeface="Arial"/>
                <a:cs typeface="Arial"/>
              </a:rPr>
              <a:t>8 </a:t>
            </a:r>
            <a:r>
              <a:rPr sz="1450" b="1" spc="85" dirty="0">
                <a:latin typeface="Arial"/>
                <a:cs typeface="Arial"/>
              </a:rPr>
              <a:t>odadan </a:t>
            </a:r>
            <a:r>
              <a:rPr sz="1450" b="1" spc="-110" dirty="0">
                <a:latin typeface="Arial"/>
                <a:cs typeface="Arial"/>
              </a:rPr>
              <a:t>13 </a:t>
            </a:r>
            <a:r>
              <a:rPr sz="1450" b="1" spc="60" dirty="0">
                <a:latin typeface="Arial"/>
                <a:cs typeface="Arial"/>
              </a:rPr>
              <a:t>odaya </a:t>
            </a:r>
            <a:r>
              <a:rPr sz="1450" b="1" spc="50" dirty="0">
                <a:latin typeface="Arial"/>
                <a:cs typeface="Arial"/>
              </a:rPr>
              <a:t>çIkarIlmasI </a:t>
            </a:r>
            <a:r>
              <a:rPr sz="1450" b="1" spc="70" dirty="0">
                <a:latin typeface="Arial"/>
                <a:cs typeface="Arial"/>
              </a:rPr>
              <a:t>hedeflendi. </a:t>
            </a:r>
            <a:r>
              <a:rPr sz="1450" b="1" spc="45" dirty="0">
                <a:latin typeface="Arial"/>
                <a:cs typeface="Arial"/>
              </a:rPr>
              <a:t>Sonuç </a:t>
            </a:r>
            <a:r>
              <a:rPr sz="1450" b="1" spc="60" dirty="0">
                <a:latin typeface="Arial"/>
                <a:cs typeface="Arial"/>
              </a:rPr>
              <a:t>olarak işletme, </a:t>
            </a:r>
            <a:r>
              <a:rPr sz="1450" b="1" spc="150" dirty="0">
                <a:latin typeface="Arial"/>
                <a:cs typeface="Arial"/>
              </a:rPr>
              <a:t>hem </a:t>
            </a:r>
            <a:r>
              <a:rPr sz="1450" b="1" spc="90" dirty="0">
                <a:latin typeface="Arial"/>
                <a:cs typeface="Arial"/>
              </a:rPr>
              <a:t>daha büyük konaklama </a:t>
            </a:r>
            <a:r>
              <a:rPr sz="1450" b="1" spc="50" dirty="0">
                <a:latin typeface="Arial"/>
                <a:cs typeface="Arial"/>
              </a:rPr>
              <a:t>organizasyonlarIna </a:t>
            </a:r>
            <a:r>
              <a:rPr sz="1450" b="1" spc="150" dirty="0">
                <a:latin typeface="Arial"/>
                <a:cs typeface="Arial"/>
              </a:rPr>
              <a:t>hem </a:t>
            </a:r>
            <a:r>
              <a:rPr sz="1450" b="1" spc="100" dirty="0">
                <a:latin typeface="Arial"/>
                <a:cs typeface="Arial"/>
              </a:rPr>
              <a:t>de </a:t>
            </a:r>
            <a:r>
              <a:rPr sz="1450" b="1" spc="90" dirty="0">
                <a:latin typeface="Arial"/>
                <a:cs typeface="Arial"/>
              </a:rPr>
              <a:t>konaklama </a:t>
            </a:r>
            <a:r>
              <a:rPr sz="1450" b="1" spc="85" dirty="0">
                <a:latin typeface="Arial"/>
                <a:cs typeface="Arial"/>
              </a:rPr>
              <a:t>yapmayan </a:t>
            </a:r>
            <a:r>
              <a:rPr sz="1450" b="1" spc="65" dirty="0">
                <a:latin typeface="Arial"/>
                <a:cs typeface="Arial"/>
              </a:rPr>
              <a:t>misafirlere </a:t>
            </a:r>
            <a:r>
              <a:rPr sz="1450" b="1" spc="70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hizmet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sunabilecek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bir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yapIya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ulaştI.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"/>
              <a:cs typeface="Arial"/>
            </a:endParaRPr>
          </a:p>
          <a:p>
            <a:pPr marL="12700" marR="19050">
              <a:lnSpc>
                <a:spcPct val="100000"/>
              </a:lnSpc>
            </a:pP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GAZİANTEP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RESTORATION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OF </a:t>
            </a:r>
            <a:r>
              <a:rPr sz="1450" b="1" i="1" spc="100" dirty="0">
                <a:solidFill>
                  <a:srgbClr val="FF9742"/>
                </a:solidFill>
                <a:latin typeface="Arial"/>
                <a:cs typeface="Arial"/>
              </a:rPr>
              <a:t>HANIMEVİ </a:t>
            </a:r>
            <a:r>
              <a:rPr sz="1450" b="1" i="1" spc="120" dirty="0">
                <a:solidFill>
                  <a:srgbClr val="FF9742"/>
                </a:solidFill>
                <a:latin typeface="Arial"/>
                <a:cs typeface="Arial"/>
              </a:rPr>
              <a:t>AND 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ITS </a:t>
            </a:r>
            <a:r>
              <a:rPr sz="1450" b="1" i="1" spc="65" dirty="0">
                <a:solidFill>
                  <a:srgbClr val="FF9742"/>
                </a:solidFill>
                <a:latin typeface="Arial"/>
                <a:cs typeface="Arial"/>
              </a:rPr>
              <a:t>CONVERSION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INTO </a:t>
            </a:r>
            <a:r>
              <a:rPr sz="1450" b="1" i="1" spc="90" dirty="0">
                <a:solidFill>
                  <a:srgbClr val="FF9742"/>
                </a:solidFill>
                <a:latin typeface="Arial"/>
                <a:cs typeface="Arial"/>
              </a:rPr>
              <a:t>A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BOUTIQUE 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HOTEL: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Historical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Antep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Houses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Gaziantep,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each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over </a:t>
            </a:r>
            <a:r>
              <a:rPr sz="1450" b="1" i="1" spc="-15" dirty="0">
                <a:solidFill>
                  <a:srgbClr val="6D6E71"/>
                </a:solidFill>
                <a:latin typeface="Arial"/>
                <a:cs typeface="Arial"/>
              </a:rPr>
              <a:t>150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years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old,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are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notable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for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their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intricate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14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detailed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architecture,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reflecting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lifestyle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past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eras.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this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context,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historic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Antep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house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adjacent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region’s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first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only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legal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boutique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hotel,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Anadolu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Evleri,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restored.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45" dirty="0">
                <a:solidFill>
                  <a:srgbClr val="6D6E71"/>
                </a:solidFill>
                <a:latin typeface="Arial"/>
                <a:cs typeface="Arial"/>
              </a:rPr>
              <a:t>aim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increase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accommodation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capacity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from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40" dirty="0">
                <a:solidFill>
                  <a:srgbClr val="6D6E71"/>
                </a:solidFill>
                <a:latin typeface="Arial"/>
                <a:cs typeface="Arial"/>
              </a:rPr>
              <a:t>8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-110" dirty="0">
                <a:solidFill>
                  <a:srgbClr val="6D6E71"/>
                </a:solidFill>
                <a:latin typeface="Arial"/>
                <a:cs typeface="Arial"/>
              </a:rPr>
              <a:t>13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rooms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allowing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internal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access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between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buildings.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-15" dirty="0">
                <a:solidFill>
                  <a:srgbClr val="6D6E71"/>
                </a:solidFill>
                <a:latin typeface="Arial"/>
                <a:cs typeface="Arial"/>
              </a:rPr>
              <a:t>As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result,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establishment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can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now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host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larger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groups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accommodate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non-staying </a:t>
            </a:r>
            <a:r>
              <a:rPr sz="1450" b="1" i="1" spc="-38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visitors.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30332"/>
            <a:ext cx="20104094" cy="1366408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688281"/>
            <a:ext cx="19024600" cy="1353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3045">
              <a:lnSpc>
                <a:spcPct val="100000"/>
              </a:lnSpc>
              <a:spcBef>
                <a:spcPts val="100"/>
              </a:spcBef>
            </a:pPr>
            <a:r>
              <a:rPr sz="1450" b="1" spc="70" dirty="0">
                <a:solidFill>
                  <a:srgbClr val="FF7300"/>
                </a:solidFill>
                <a:latin typeface="Arial"/>
                <a:cs typeface="Arial"/>
              </a:rPr>
              <a:t>GAZİANTEP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10" dirty="0">
                <a:solidFill>
                  <a:srgbClr val="FF7300"/>
                </a:solidFill>
                <a:latin typeface="Arial"/>
                <a:cs typeface="Arial"/>
              </a:rPr>
              <a:t>GELENEKSEL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75" dirty="0">
                <a:solidFill>
                  <a:srgbClr val="FF7300"/>
                </a:solidFill>
                <a:latin typeface="Arial"/>
                <a:cs typeface="Arial"/>
              </a:rPr>
              <a:t>KAHVEHANE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RESTORASYONU: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Gaziantep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Kalesi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çevresinde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turizmi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canlandIrmayI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amaçlayan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proje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kapsamInda,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yapInIn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turistik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amaçlI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kahvehane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olarak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kullanIlmasInIn </a:t>
            </a:r>
            <a:r>
              <a:rPr sz="1450" b="1" spc="-38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ardIndan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yapIlan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restorasyon,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kaleye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bölgeye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gelen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ziyaretçi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15" dirty="0">
                <a:latin typeface="Arial"/>
                <a:cs typeface="Arial"/>
              </a:rPr>
              <a:t>sayIsInI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artIrdI.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Düzenlenen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konferans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seminerlerle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yöre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halkIna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turizm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alanInda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eğitimler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verildi.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GAZİANTEP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RESTORATION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OF </a:t>
            </a:r>
            <a:r>
              <a:rPr sz="1450" b="1" i="1" spc="90" dirty="0">
                <a:solidFill>
                  <a:srgbClr val="FF9742"/>
                </a:solidFill>
                <a:latin typeface="Arial"/>
                <a:cs typeface="Arial"/>
              </a:rPr>
              <a:t>A </a:t>
            </a:r>
            <a:r>
              <a:rPr sz="1450" b="1" i="1" spc="75" dirty="0">
                <a:solidFill>
                  <a:srgbClr val="FF9742"/>
                </a:solidFill>
                <a:latin typeface="Arial"/>
                <a:cs typeface="Arial"/>
              </a:rPr>
              <a:t>TRADITIONAL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COFFEEHOUSE </a:t>
            </a:r>
            <a:r>
              <a:rPr sz="1450" b="1" i="1" spc="-15" dirty="0">
                <a:solidFill>
                  <a:srgbClr val="6D6E71"/>
                </a:solidFill>
                <a:latin typeface="Arial"/>
                <a:cs typeface="Arial"/>
              </a:rPr>
              <a:t>As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part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 </a:t>
            </a:r>
            <a:r>
              <a:rPr sz="1450" b="1" i="1" spc="130" dirty="0">
                <a:solidFill>
                  <a:srgbClr val="6D6E71"/>
                </a:solidFill>
                <a:latin typeface="Arial"/>
                <a:cs typeface="Arial"/>
              </a:rPr>
              <a:t>aimed </a:t>
            </a:r>
            <a:r>
              <a:rPr sz="1450" b="1" i="1" spc="160" dirty="0">
                <a:solidFill>
                  <a:srgbClr val="6D6E71"/>
                </a:solidFill>
                <a:latin typeface="Arial"/>
                <a:cs typeface="Arial"/>
              </a:rPr>
              <a:t>at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revitalising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tourism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around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Gaziantep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Castle,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restoration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traditional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coffeehouse,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which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repurposed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for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touristic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use,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led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45" dirty="0">
                <a:solidFill>
                  <a:srgbClr val="6D6E71"/>
                </a:solidFill>
                <a:latin typeface="Arial"/>
                <a:cs typeface="Arial"/>
              </a:rPr>
              <a:t>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increase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number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visitors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castle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surrounding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area.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Additionally,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conferences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seminars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were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organised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provide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tourism-related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training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-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local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community.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32718"/>
            <a:ext cx="20104089" cy="135367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518922"/>
            <a:ext cx="19090640" cy="157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384">
              <a:lnSpc>
                <a:spcPct val="100000"/>
              </a:lnSpc>
              <a:spcBef>
                <a:spcPts val="100"/>
              </a:spcBef>
            </a:pPr>
            <a:r>
              <a:rPr sz="1450" b="1" spc="40" dirty="0">
                <a:solidFill>
                  <a:srgbClr val="FF7300"/>
                </a:solidFill>
                <a:latin typeface="Arial"/>
                <a:cs typeface="Arial"/>
              </a:rPr>
              <a:t>HATAY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 </a:t>
            </a:r>
            <a:r>
              <a:rPr sz="1450" b="1" spc="45" dirty="0">
                <a:solidFill>
                  <a:srgbClr val="FF7300"/>
                </a:solidFill>
                <a:latin typeface="Arial"/>
                <a:cs typeface="Arial"/>
              </a:rPr>
              <a:t>ANTAKYA 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KURTULUŞ </a:t>
            </a:r>
            <a:r>
              <a:rPr sz="1450" b="1" spc="70" dirty="0">
                <a:solidFill>
                  <a:srgbClr val="FF7300"/>
                </a:solidFill>
                <a:latin typeface="Arial"/>
                <a:cs typeface="Arial"/>
              </a:rPr>
              <a:t>CADDESİ’NİN 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RESTORASYONU: </a:t>
            </a:r>
            <a:r>
              <a:rPr sz="1450" b="1" spc="85" dirty="0">
                <a:latin typeface="Arial"/>
                <a:cs typeface="Arial"/>
              </a:rPr>
              <a:t>Hatay </a:t>
            </a:r>
            <a:r>
              <a:rPr sz="1450" b="1" spc="60" dirty="0">
                <a:latin typeface="Arial"/>
                <a:cs typeface="Arial"/>
              </a:rPr>
              <a:t>Antakya’da </a:t>
            </a:r>
            <a:r>
              <a:rPr sz="1450" b="1" spc="55" dirty="0">
                <a:latin typeface="Arial"/>
                <a:cs typeface="Arial"/>
              </a:rPr>
              <a:t>Kurtuluş </a:t>
            </a:r>
            <a:r>
              <a:rPr sz="1450" b="1" spc="50" dirty="0">
                <a:latin typeface="Arial"/>
                <a:cs typeface="Arial"/>
              </a:rPr>
              <a:t>Caddesi ve </a:t>
            </a:r>
            <a:r>
              <a:rPr sz="1450" b="1" spc="45" dirty="0">
                <a:latin typeface="Arial"/>
                <a:cs typeface="Arial"/>
              </a:rPr>
              <a:t>çevresinin </a:t>
            </a:r>
            <a:r>
              <a:rPr sz="1450" b="1" spc="100" dirty="0">
                <a:latin typeface="Arial"/>
                <a:cs typeface="Arial"/>
              </a:rPr>
              <a:t>6 </a:t>
            </a:r>
            <a:r>
              <a:rPr sz="1450" b="1" spc="70" dirty="0">
                <a:latin typeface="Arial"/>
                <a:cs typeface="Arial"/>
              </a:rPr>
              <a:t>Şubat </a:t>
            </a:r>
            <a:r>
              <a:rPr sz="1450" b="1" spc="65" dirty="0">
                <a:latin typeface="Arial"/>
                <a:cs typeface="Arial"/>
              </a:rPr>
              <a:t>2023 </a:t>
            </a:r>
            <a:r>
              <a:rPr sz="1450" b="1" spc="80" dirty="0">
                <a:latin typeface="Arial"/>
                <a:cs typeface="Arial"/>
              </a:rPr>
              <a:t>depremlerinin ardIndan bölgedeki </a:t>
            </a:r>
            <a:r>
              <a:rPr sz="1450" b="1" spc="75" dirty="0">
                <a:latin typeface="Arial"/>
                <a:cs typeface="Arial"/>
              </a:rPr>
              <a:t>kültürel </a:t>
            </a:r>
            <a:r>
              <a:rPr sz="1450" b="1" spc="50" dirty="0">
                <a:latin typeface="Arial"/>
                <a:cs typeface="Arial"/>
              </a:rPr>
              <a:t>mirasI </a:t>
            </a:r>
            <a:r>
              <a:rPr sz="1450" b="1" spc="95" dirty="0">
                <a:latin typeface="Arial"/>
                <a:cs typeface="Arial"/>
              </a:rPr>
              <a:t>koruma </a:t>
            </a:r>
            <a:r>
              <a:rPr sz="1450" b="1" spc="70" dirty="0">
                <a:latin typeface="Arial"/>
                <a:cs typeface="Arial"/>
              </a:rPr>
              <a:t>amacIyla </a:t>
            </a:r>
            <a:r>
              <a:rPr sz="1450" b="1" spc="7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yenilenmesini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kapsIyor.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-45" dirty="0">
                <a:latin typeface="Arial"/>
                <a:cs typeface="Arial"/>
              </a:rPr>
              <a:t>T.C.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Kültür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Turizm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BakanlIğI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tarafIndan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yürütülen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Avrupa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Birliği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DayanIşma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Fonundan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desteklenecek</a:t>
            </a:r>
            <a:r>
              <a:rPr sz="1450" b="1" spc="42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proje,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10" dirty="0">
                <a:latin typeface="Arial"/>
                <a:cs typeface="Arial"/>
              </a:rPr>
              <a:t>depremde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ağIr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hasar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gören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şehrin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antik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14" dirty="0">
                <a:latin typeface="Arial"/>
                <a:cs typeface="Arial"/>
              </a:rPr>
              <a:t>dönemden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itibaren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merkezini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oluşturan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caddesinin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-90" dirty="0">
                <a:latin typeface="Arial"/>
                <a:cs typeface="Arial"/>
              </a:rPr>
              <a:t>1.5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kilometrelik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bir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alanI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kapsIyor.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50" b="1" i="1" spc="40" dirty="0">
                <a:solidFill>
                  <a:srgbClr val="FF9742"/>
                </a:solidFill>
                <a:latin typeface="Arial"/>
                <a:cs typeface="Arial"/>
              </a:rPr>
              <a:t>HATAY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RESTORATION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OF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ANTAKYA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FF9742"/>
                </a:solidFill>
                <a:latin typeface="Arial"/>
                <a:cs typeface="Arial"/>
              </a:rPr>
              <a:t>KURTULUŞ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-5" dirty="0">
                <a:solidFill>
                  <a:srgbClr val="FF9742"/>
                </a:solidFill>
                <a:latin typeface="Arial"/>
                <a:cs typeface="Arial"/>
              </a:rPr>
              <a:t>STREET: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5" dirty="0">
                <a:solidFill>
                  <a:srgbClr val="6D6E71"/>
                </a:solidFill>
                <a:latin typeface="Arial"/>
                <a:cs typeface="Arial"/>
              </a:rPr>
              <a:t>Hatay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Antakya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5" dirty="0">
                <a:solidFill>
                  <a:srgbClr val="6D6E71"/>
                </a:solidFill>
                <a:latin typeface="Arial"/>
                <a:cs typeface="Arial"/>
              </a:rPr>
              <a:t>focuses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renewal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Kurtuluş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Street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its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surrounding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5" dirty="0">
                <a:solidFill>
                  <a:srgbClr val="6D6E71"/>
                </a:solidFill>
                <a:latin typeface="Arial"/>
                <a:cs typeface="Arial"/>
              </a:rPr>
              <a:t>area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following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February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6,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2023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earthquakes, </a:t>
            </a:r>
            <a:r>
              <a:rPr sz="1450" b="1" i="1" spc="-38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with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145" dirty="0">
                <a:solidFill>
                  <a:srgbClr val="6D6E71"/>
                </a:solidFill>
                <a:latin typeface="Arial"/>
                <a:cs typeface="Arial"/>
              </a:rPr>
              <a:t>aim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preserving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region’s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cultural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heritage. Conducted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Republic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Türkiye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Ministry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Culture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Tourism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supported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European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Union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Solidarity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Fund,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covers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1.5-kilometer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5" dirty="0">
                <a:solidFill>
                  <a:srgbClr val="6D6E71"/>
                </a:solidFill>
                <a:latin typeface="Arial"/>
                <a:cs typeface="Arial"/>
              </a:rPr>
              <a:t>area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street,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which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severely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50" dirty="0">
                <a:solidFill>
                  <a:srgbClr val="6D6E71"/>
                </a:solidFill>
                <a:latin typeface="Arial"/>
                <a:cs typeface="Arial"/>
              </a:rPr>
              <a:t>damaged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earthquake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has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been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central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city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since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ancient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times.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1"/>
            <a:ext cx="20104094" cy="131346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206860"/>
            <a:ext cx="18811875" cy="201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50" dirty="0">
                <a:solidFill>
                  <a:srgbClr val="FF7300"/>
                </a:solidFill>
                <a:latin typeface="Arial"/>
                <a:cs typeface="Arial"/>
              </a:rPr>
              <a:t>İSTANBUL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 </a:t>
            </a:r>
            <a:r>
              <a:rPr sz="1450" b="1" spc="40" dirty="0">
                <a:solidFill>
                  <a:srgbClr val="FF7300"/>
                </a:solidFill>
                <a:latin typeface="Arial"/>
                <a:cs typeface="Arial"/>
              </a:rPr>
              <a:t>FENER </a:t>
            </a:r>
            <a:r>
              <a:rPr sz="1450" b="1" spc="45" dirty="0">
                <a:solidFill>
                  <a:srgbClr val="FF7300"/>
                </a:solidFill>
                <a:latin typeface="Arial"/>
                <a:cs typeface="Arial"/>
              </a:rPr>
              <a:t>BALAT </a:t>
            </a:r>
            <a:r>
              <a:rPr sz="1450" b="1" spc="55" dirty="0">
                <a:solidFill>
                  <a:srgbClr val="FF7300"/>
                </a:solidFill>
                <a:latin typeface="Arial"/>
                <a:cs typeface="Arial"/>
              </a:rPr>
              <a:t>SEMTLERİNİN REHABİLİTASYONU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 </a:t>
            </a:r>
            <a:r>
              <a:rPr sz="1450" b="1" spc="95" dirty="0">
                <a:latin typeface="Arial"/>
                <a:cs typeface="Arial"/>
              </a:rPr>
              <a:t>2003 </a:t>
            </a:r>
            <a:r>
              <a:rPr sz="1450" b="1" spc="50" dirty="0">
                <a:latin typeface="Arial"/>
                <a:cs typeface="Arial"/>
              </a:rPr>
              <a:t>yIlInda </a:t>
            </a:r>
            <a:r>
              <a:rPr sz="1450" b="1" spc="55" dirty="0">
                <a:latin typeface="Arial"/>
                <a:cs typeface="Arial"/>
              </a:rPr>
              <a:t>başlatIlan </a:t>
            </a:r>
            <a:r>
              <a:rPr sz="1450" b="1" spc="105" dirty="0">
                <a:latin typeface="Arial"/>
                <a:cs typeface="Arial"/>
              </a:rPr>
              <a:t>bu </a:t>
            </a:r>
            <a:r>
              <a:rPr sz="1450" b="1" spc="75" dirty="0">
                <a:latin typeface="Arial"/>
                <a:cs typeface="Arial"/>
              </a:rPr>
              <a:t>program, </a:t>
            </a:r>
            <a:r>
              <a:rPr sz="1450" b="1" spc="60" dirty="0">
                <a:latin typeface="Arial"/>
                <a:cs typeface="Arial"/>
              </a:rPr>
              <a:t>İstanbul’un </a:t>
            </a:r>
            <a:r>
              <a:rPr sz="1450" b="1" spc="85" dirty="0">
                <a:latin typeface="Arial"/>
                <a:cs typeface="Arial"/>
              </a:rPr>
              <a:t>Dünya </a:t>
            </a:r>
            <a:r>
              <a:rPr sz="1450" b="1" spc="40" dirty="0">
                <a:latin typeface="Arial"/>
                <a:cs typeface="Arial"/>
              </a:rPr>
              <a:t>MirasI </a:t>
            </a:r>
            <a:r>
              <a:rPr sz="1450" b="1" spc="45" dirty="0">
                <a:latin typeface="Arial"/>
                <a:cs typeface="Arial"/>
              </a:rPr>
              <a:t>listesinde </a:t>
            </a:r>
            <a:r>
              <a:rPr sz="1450" b="1" spc="50" dirty="0">
                <a:latin typeface="Arial"/>
                <a:cs typeface="Arial"/>
              </a:rPr>
              <a:t>yer </a:t>
            </a:r>
            <a:r>
              <a:rPr sz="1450" b="1" spc="65" dirty="0">
                <a:latin typeface="Arial"/>
                <a:cs typeface="Arial"/>
              </a:rPr>
              <a:t>alan </a:t>
            </a:r>
            <a:r>
              <a:rPr sz="1450" b="1" spc="60" dirty="0">
                <a:latin typeface="Arial"/>
                <a:cs typeface="Arial"/>
              </a:rPr>
              <a:t>tarihi </a:t>
            </a:r>
            <a:r>
              <a:rPr sz="1450" b="1" spc="75" dirty="0">
                <a:latin typeface="Arial"/>
                <a:cs typeface="Arial"/>
              </a:rPr>
              <a:t>bölgelerinden </a:t>
            </a:r>
            <a:r>
              <a:rPr sz="1450" b="1" spc="70" dirty="0">
                <a:latin typeface="Arial"/>
                <a:cs typeface="Arial"/>
              </a:rPr>
              <a:t>Fener </a:t>
            </a:r>
            <a:r>
              <a:rPr sz="1450" b="1" spc="50" dirty="0">
                <a:latin typeface="Arial"/>
                <a:cs typeface="Arial"/>
              </a:rPr>
              <a:t>Balat’ta, </a:t>
            </a:r>
            <a:r>
              <a:rPr sz="1450" b="1" spc="100" dirty="0">
                <a:latin typeface="Arial"/>
                <a:cs typeface="Arial"/>
              </a:rPr>
              <a:t>semt </a:t>
            </a:r>
            <a:r>
              <a:rPr sz="1450" b="1" spc="10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sakinlerinin </a:t>
            </a:r>
            <a:r>
              <a:rPr sz="1450" b="1" spc="65" dirty="0">
                <a:latin typeface="Arial"/>
                <a:cs typeface="Arial"/>
              </a:rPr>
              <a:t>yaşam </a:t>
            </a:r>
            <a:r>
              <a:rPr sz="1450" b="1" spc="40" dirty="0">
                <a:latin typeface="Arial"/>
                <a:cs typeface="Arial"/>
              </a:rPr>
              <a:t>koşullarInI </a:t>
            </a:r>
            <a:r>
              <a:rPr sz="1450" b="1" spc="50" dirty="0">
                <a:latin typeface="Arial"/>
                <a:cs typeface="Arial"/>
              </a:rPr>
              <a:t>iyileştirmeyi </a:t>
            </a:r>
            <a:r>
              <a:rPr sz="1450" b="1" spc="65" dirty="0">
                <a:latin typeface="Arial"/>
                <a:cs typeface="Arial"/>
              </a:rPr>
              <a:t>amaçladI. </a:t>
            </a:r>
            <a:r>
              <a:rPr sz="1450" b="1" spc="55" dirty="0">
                <a:latin typeface="Arial"/>
                <a:cs typeface="Arial"/>
              </a:rPr>
              <a:t>Avrupa </a:t>
            </a:r>
            <a:r>
              <a:rPr sz="1450" b="1" spc="25" dirty="0">
                <a:latin typeface="Arial"/>
                <a:cs typeface="Arial"/>
              </a:rPr>
              <a:t>Birliği, </a:t>
            </a:r>
            <a:r>
              <a:rPr sz="1450" b="1" spc="55" dirty="0">
                <a:latin typeface="Arial"/>
                <a:cs typeface="Arial"/>
              </a:rPr>
              <a:t>evlerin </a:t>
            </a:r>
            <a:r>
              <a:rPr sz="1450" b="1" spc="40" dirty="0">
                <a:latin typeface="Arial"/>
                <a:cs typeface="Arial"/>
              </a:rPr>
              <a:t>restorasyonu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dirty="0">
                <a:latin typeface="Arial"/>
                <a:cs typeface="Arial"/>
              </a:rPr>
              <a:t>sosyal </a:t>
            </a:r>
            <a:r>
              <a:rPr sz="1450" b="1" spc="40" dirty="0">
                <a:latin typeface="Arial"/>
                <a:cs typeface="Arial"/>
              </a:rPr>
              <a:t>ile </a:t>
            </a:r>
            <a:r>
              <a:rPr sz="1450" b="1" spc="35" dirty="0">
                <a:latin typeface="Arial"/>
                <a:cs typeface="Arial"/>
              </a:rPr>
              <a:t>çevresel </a:t>
            </a:r>
            <a:r>
              <a:rPr sz="1450" b="1" spc="55" dirty="0">
                <a:latin typeface="Arial"/>
                <a:cs typeface="Arial"/>
              </a:rPr>
              <a:t>faaliyetlerin </a:t>
            </a:r>
            <a:r>
              <a:rPr sz="1450" b="1" spc="75" dirty="0">
                <a:latin typeface="Arial"/>
                <a:cs typeface="Arial"/>
              </a:rPr>
              <a:t>desteklenmesi </a:t>
            </a:r>
            <a:r>
              <a:rPr sz="1450" b="1" spc="70" dirty="0">
                <a:latin typeface="Arial"/>
                <a:cs typeface="Arial"/>
              </a:rPr>
              <a:t>amacIyla </a:t>
            </a:r>
            <a:r>
              <a:rPr sz="1450" b="1" spc="55" dirty="0">
                <a:latin typeface="Arial"/>
                <a:cs typeface="Arial"/>
              </a:rPr>
              <a:t>projeye </a:t>
            </a:r>
            <a:r>
              <a:rPr sz="1450" b="1" spc="75" dirty="0">
                <a:latin typeface="Arial"/>
                <a:cs typeface="Arial"/>
              </a:rPr>
              <a:t>7 </a:t>
            </a:r>
            <a:r>
              <a:rPr sz="1450" b="1" spc="70" dirty="0">
                <a:latin typeface="Arial"/>
                <a:cs typeface="Arial"/>
              </a:rPr>
              <a:t>milyon </a:t>
            </a:r>
            <a:r>
              <a:rPr sz="1450" b="1" spc="40" dirty="0">
                <a:latin typeface="Arial"/>
                <a:cs typeface="Arial"/>
              </a:rPr>
              <a:t>avro </a:t>
            </a:r>
            <a:r>
              <a:rPr sz="1450" b="1" spc="75" dirty="0">
                <a:latin typeface="Arial"/>
                <a:cs typeface="Arial"/>
              </a:rPr>
              <a:t>destek </a:t>
            </a:r>
            <a:r>
              <a:rPr sz="1450" b="1" spc="40" dirty="0">
                <a:latin typeface="Arial"/>
                <a:cs typeface="Arial"/>
              </a:rPr>
              <a:t>sağladI. </a:t>
            </a:r>
            <a:r>
              <a:rPr sz="1450" b="1" spc="50" dirty="0">
                <a:latin typeface="Arial"/>
                <a:cs typeface="Arial"/>
              </a:rPr>
              <a:t>Proje </a:t>
            </a:r>
            <a:r>
              <a:rPr sz="1450" b="1" spc="5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kapsamInda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toplam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87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ev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tarihi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Fener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Balat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pazarIndaki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33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00" dirty="0">
                <a:latin typeface="Arial"/>
                <a:cs typeface="Arial"/>
              </a:rPr>
              <a:t>dükkan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restore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edildi.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AyrIca,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2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sosyal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merkez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inşa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edilerek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çeşitli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sosyal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aktiviteler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düzenlendi.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Bunun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yanI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sIra,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daha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iyi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bir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atIk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toplama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sistemi</a:t>
            </a:r>
            <a:r>
              <a:rPr sz="1450" b="1" spc="-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kuruldu.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"/>
              <a:cs typeface="Arial"/>
            </a:endParaRPr>
          </a:p>
          <a:p>
            <a:pPr marL="12700" marR="8890">
              <a:lnSpc>
                <a:spcPct val="100000"/>
              </a:lnSpc>
            </a:pPr>
            <a:r>
              <a:rPr sz="1450" b="1" i="1" spc="50" dirty="0">
                <a:solidFill>
                  <a:srgbClr val="FF9742"/>
                </a:solidFill>
                <a:latin typeface="Arial"/>
                <a:cs typeface="Arial"/>
              </a:rPr>
              <a:t>İSTANBUL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FF9742"/>
                </a:solidFill>
                <a:latin typeface="Arial"/>
                <a:cs typeface="Arial"/>
              </a:rPr>
              <a:t>REHABILITATION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FF9742"/>
                </a:solidFill>
                <a:latin typeface="Arial"/>
                <a:cs typeface="Arial"/>
              </a:rPr>
              <a:t>PROJECT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FF9742"/>
                </a:solidFill>
                <a:latin typeface="Arial"/>
                <a:cs typeface="Arial"/>
              </a:rPr>
              <a:t>FOR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THE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FF9742"/>
                </a:solidFill>
                <a:latin typeface="Arial"/>
                <a:cs typeface="Arial"/>
              </a:rPr>
              <a:t>FENER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BALAT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DISTRICTS: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Initiated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2003,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this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programme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0" dirty="0">
                <a:solidFill>
                  <a:srgbClr val="6D6E71"/>
                </a:solidFill>
                <a:latin typeface="Arial"/>
                <a:cs typeface="Arial"/>
              </a:rPr>
              <a:t>aimed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improve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living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conditions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residents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historic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districts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Fener </a:t>
            </a:r>
            <a:r>
              <a:rPr sz="1450" b="1" i="1" spc="-38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Balat,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which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are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included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İstanbul’s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World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sites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list.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European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Union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provided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25" dirty="0">
                <a:solidFill>
                  <a:srgbClr val="6D6E71"/>
                </a:solidFill>
                <a:latin typeface="Arial"/>
                <a:cs typeface="Arial"/>
              </a:rPr>
              <a:t>€7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million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restore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houses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support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social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environmental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activities.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total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87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houses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33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shops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historic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Fener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Balat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5" dirty="0">
                <a:solidFill>
                  <a:srgbClr val="6D6E71"/>
                </a:solidFill>
                <a:latin typeface="Arial"/>
                <a:cs typeface="Arial"/>
              </a:rPr>
              <a:t>market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were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restored.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Two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social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centres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were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also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constructed,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various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social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activities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were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organised.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improved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waste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collection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system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also </a:t>
            </a:r>
            <a:r>
              <a:rPr sz="1450" b="1" i="1" spc="-38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established.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09372"/>
            <a:ext cx="20104089" cy="135367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582213"/>
            <a:ext cx="19121755" cy="1353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5095">
              <a:lnSpc>
                <a:spcPct val="100000"/>
              </a:lnSpc>
              <a:spcBef>
                <a:spcPts val="100"/>
              </a:spcBef>
            </a:pPr>
            <a:r>
              <a:rPr sz="1450" b="1" spc="95" dirty="0">
                <a:solidFill>
                  <a:srgbClr val="FF7300"/>
                </a:solidFill>
                <a:latin typeface="Arial"/>
                <a:cs typeface="Arial"/>
              </a:rPr>
              <a:t>İZMİR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KÜLTÜREL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70" dirty="0">
                <a:solidFill>
                  <a:srgbClr val="FF7300"/>
                </a:solidFill>
                <a:latin typeface="Arial"/>
                <a:cs typeface="Arial"/>
              </a:rPr>
              <a:t>MİRAS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YAŞIYOR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Kentimiz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İzmir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Derneği,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İtalya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Katanya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Üniversitesi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Yunanistan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5" dirty="0">
                <a:latin typeface="Arial"/>
                <a:cs typeface="Arial"/>
              </a:rPr>
              <a:t>Asia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Minor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Derneği’nin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ortak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projesi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kapsamInda,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M.Ö.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0" dirty="0">
                <a:latin typeface="Arial"/>
                <a:cs typeface="Arial"/>
              </a:rPr>
              <a:t>IV.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yüzyIlda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Roma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İmparatorluğu </a:t>
            </a:r>
            <a:r>
              <a:rPr sz="1450" b="1" spc="90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döneminde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kent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meydanI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olan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bugün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İzmir’in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Konak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ilçesinde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bulunan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Smyrna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AgorasI,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mobil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uygulama,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kültürel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miras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eğitimleri,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belgesel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filmi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sosyal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medya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kampanyasI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ile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yeni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nesile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tanItIldI.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50" b="1" i="1" spc="95" dirty="0">
                <a:solidFill>
                  <a:srgbClr val="FF9742"/>
                </a:solidFill>
                <a:latin typeface="Arial"/>
                <a:cs typeface="Arial"/>
              </a:rPr>
              <a:t>İZMİR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FF9742"/>
                </a:solidFill>
                <a:latin typeface="Arial"/>
                <a:cs typeface="Arial"/>
              </a:rPr>
              <a:t>LIVING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CULTURAL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FF9742"/>
                </a:solidFill>
                <a:latin typeface="Arial"/>
                <a:cs typeface="Arial"/>
              </a:rPr>
              <a:t>HERITAGE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PROJECT: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this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joint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initiated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Our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City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İzmir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Association,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University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Catania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Italy,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Asia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Minor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Association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Greece,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Smyrna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Agora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once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city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square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during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Roman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Empire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40" dirty="0">
                <a:solidFill>
                  <a:srgbClr val="6D6E71"/>
                </a:solidFill>
                <a:latin typeface="Arial"/>
                <a:cs typeface="Arial"/>
              </a:rPr>
              <a:t>4th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century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BC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now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located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Konak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district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İzmir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introduced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younger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generation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through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mobile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application,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cultural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training,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documentary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film,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social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0" dirty="0">
                <a:solidFill>
                  <a:srgbClr val="6D6E71"/>
                </a:solidFill>
                <a:latin typeface="Arial"/>
                <a:cs typeface="Arial"/>
              </a:rPr>
              <a:t>media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campaign.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6"/>
            <a:ext cx="20104089" cy="133048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363710"/>
            <a:ext cx="19093815" cy="1795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95" dirty="0">
                <a:solidFill>
                  <a:srgbClr val="FF7300"/>
                </a:solidFill>
                <a:latin typeface="Arial"/>
                <a:cs typeface="Arial"/>
              </a:rPr>
              <a:t>İZMİR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5" dirty="0">
                <a:solidFill>
                  <a:srgbClr val="FF7300"/>
                </a:solidFill>
                <a:latin typeface="Arial"/>
                <a:cs typeface="Arial"/>
              </a:rPr>
              <a:t>İZMİR’İN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KÜLTÜREL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ZENGİNLİĞİ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5" dirty="0">
                <a:solidFill>
                  <a:srgbClr val="FF7300"/>
                </a:solidFill>
                <a:latin typeface="Arial"/>
                <a:cs typeface="Arial"/>
              </a:rPr>
              <a:t>YAHUDİ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KÜLTÜR </a:t>
            </a:r>
            <a:r>
              <a:rPr sz="1450" b="1" spc="85" dirty="0">
                <a:solidFill>
                  <a:srgbClr val="FF7300"/>
                </a:solidFill>
                <a:latin typeface="Arial"/>
                <a:cs typeface="Arial"/>
              </a:rPr>
              <a:t>MİRASININ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50" dirty="0">
                <a:solidFill>
                  <a:srgbClr val="FF7300"/>
                </a:solidFill>
                <a:latin typeface="Arial"/>
                <a:cs typeface="Arial"/>
              </a:rPr>
              <a:t>SÜRDÜRÜLEBİLİRLİĞİ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</a:t>
            </a:r>
            <a:r>
              <a:rPr sz="1450" b="1" spc="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KemeraltI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semtindeki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kültürel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alanlarIn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korunmasInda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önemli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rol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oynayan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proje,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Havra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Bölgesi’ni </a:t>
            </a:r>
            <a:r>
              <a:rPr sz="1450" b="1" spc="-38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canlandIrmak </a:t>
            </a:r>
            <a:r>
              <a:rPr sz="1450" b="1" spc="40" dirty="0">
                <a:latin typeface="Arial"/>
                <a:cs typeface="Arial"/>
              </a:rPr>
              <a:t>için </a:t>
            </a:r>
            <a:r>
              <a:rPr sz="1450" b="1" spc="55" dirty="0">
                <a:latin typeface="Arial"/>
                <a:cs typeface="Arial"/>
              </a:rPr>
              <a:t>stratejik bir </a:t>
            </a:r>
            <a:r>
              <a:rPr sz="1450" b="1" spc="85" dirty="0">
                <a:latin typeface="Arial"/>
                <a:cs typeface="Arial"/>
              </a:rPr>
              <a:t>ana </a:t>
            </a:r>
            <a:r>
              <a:rPr sz="1450" b="1" spc="75" dirty="0">
                <a:latin typeface="Arial"/>
                <a:cs typeface="Arial"/>
              </a:rPr>
              <a:t>plan </a:t>
            </a:r>
            <a:r>
              <a:rPr sz="1450" b="1" spc="50" dirty="0">
                <a:latin typeface="Arial"/>
                <a:cs typeface="Arial"/>
              </a:rPr>
              <a:t>geliştirilmesini ve </a:t>
            </a:r>
            <a:r>
              <a:rPr sz="1450" b="1" spc="65" dirty="0">
                <a:latin typeface="Arial"/>
                <a:cs typeface="Arial"/>
              </a:rPr>
              <a:t>Hevra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35" dirty="0">
                <a:latin typeface="Arial"/>
                <a:cs typeface="Arial"/>
              </a:rPr>
              <a:t>Foresteros </a:t>
            </a:r>
            <a:r>
              <a:rPr sz="1450" b="1" spc="50" dirty="0">
                <a:latin typeface="Arial"/>
                <a:cs typeface="Arial"/>
              </a:rPr>
              <a:t>SinagoglarI </a:t>
            </a:r>
            <a:r>
              <a:rPr sz="1450" b="1" spc="40" dirty="0">
                <a:latin typeface="Arial"/>
                <a:cs typeface="Arial"/>
              </a:rPr>
              <a:t>için </a:t>
            </a:r>
            <a:r>
              <a:rPr sz="1450" b="1" spc="35" dirty="0">
                <a:latin typeface="Arial"/>
                <a:cs typeface="Arial"/>
              </a:rPr>
              <a:t>restorasyon </a:t>
            </a:r>
            <a:r>
              <a:rPr sz="1450" b="1" spc="60" dirty="0">
                <a:latin typeface="Arial"/>
                <a:cs typeface="Arial"/>
              </a:rPr>
              <a:t>planlarInIn hazIrlanmasInI </a:t>
            </a:r>
            <a:r>
              <a:rPr sz="1450" b="1" spc="30" dirty="0">
                <a:latin typeface="Arial"/>
                <a:cs typeface="Arial"/>
              </a:rPr>
              <a:t>kapsIyor. </a:t>
            </a:r>
            <a:r>
              <a:rPr sz="1450" b="1" spc="-105" dirty="0">
                <a:latin typeface="Arial"/>
                <a:cs typeface="Arial"/>
              </a:rPr>
              <a:t>17. </a:t>
            </a:r>
            <a:r>
              <a:rPr sz="1450" b="1" spc="40" dirty="0">
                <a:latin typeface="Arial"/>
                <a:cs typeface="Arial"/>
              </a:rPr>
              <a:t>yüzyIla </a:t>
            </a:r>
            <a:r>
              <a:rPr sz="1450" b="1" spc="75" dirty="0">
                <a:latin typeface="Arial"/>
                <a:cs typeface="Arial"/>
              </a:rPr>
              <a:t>dayanan </a:t>
            </a:r>
            <a:r>
              <a:rPr sz="1450" b="1" spc="50" dirty="0">
                <a:latin typeface="Arial"/>
                <a:cs typeface="Arial"/>
              </a:rPr>
              <a:t>Yahudi </a:t>
            </a:r>
            <a:r>
              <a:rPr sz="1450" b="1" spc="15" dirty="0">
                <a:latin typeface="Arial"/>
                <a:cs typeface="Arial"/>
              </a:rPr>
              <a:t>Eski </a:t>
            </a:r>
            <a:r>
              <a:rPr sz="1450" b="1" spc="45" dirty="0">
                <a:latin typeface="Arial"/>
                <a:cs typeface="Arial"/>
              </a:rPr>
              <a:t>Mahallesi, </a:t>
            </a:r>
            <a:r>
              <a:rPr sz="1450" b="1" spc="60" dirty="0">
                <a:latin typeface="Arial"/>
                <a:cs typeface="Arial"/>
              </a:rPr>
              <a:t>birbirine </a:t>
            </a:r>
            <a:r>
              <a:rPr sz="1450" b="1" spc="65" dirty="0">
                <a:latin typeface="Arial"/>
                <a:cs typeface="Arial"/>
              </a:rPr>
              <a:t>bağlI </a:t>
            </a:r>
            <a:r>
              <a:rPr sz="1450" b="1" spc="7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altI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sinagogdan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oluşuyor.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İzmir’in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zengin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çok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kültürlü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mirasInIn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bir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kanItI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olan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bu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100" dirty="0">
                <a:latin typeface="Arial"/>
                <a:cs typeface="Arial"/>
              </a:rPr>
              <a:t>mimari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kompleks,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aynI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zamanda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Türk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tarihine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dünya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anItlarIna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övgü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niteliği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taşIyor.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"/>
              <a:cs typeface="Arial"/>
            </a:endParaRPr>
          </a:p>
          <a:p>
            <a:pPr marL="12700" marR="386715">
              <a:lnSpc>
                <a:spcPct val="100000"/>
              </a:lnSpc>
            </a:pPr>
            <a:r>
              <a:rPr sz="1450" b="1" i="1" spc="95" dirty="0">
                <a:solidFill>
                  <a:srgbClr val="FF9742"/>
                </a:solidFill>
                <a:latin typeface="Arial"/>
                <a:cs typeface="Arial"/>
              </a:rPr>
              <a:t>İZMİR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 </a:t>
            </a: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THE 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CULTURAL </a:t>
            </a:r>
            <a:r>
              <a:rPr sz="1450" b="1" i="1" spc="40" dirty="0">
                <a:solidFill>
                  <a:srgbClr val="FF9742"/>
                </a:solidFill>
                <a:latin typeface="Arial"/>
                <a:cs typeface="Arial"/>
              </a:rPr>
              <a:t>RICHNESS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OF </a:t>
            </a:r>
            <a:r>
              <a:rPr sz="1450" b="1" i="1" spc="95" dirty="0">
                <a:solidFill>
                  <a:srgbClr val="FF9742"/>
                </a:solidFill>
                <a:latin typeface="Arial"/>
                <a:cs typeface="Arial"/>
              </a:rPr>
              <a:t>İZMİR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 </a:t>
            </a:r>
            <a:r>
              <a:rPr sz="1450" b="1" i="1" spc="50" dirty="0">
                <a:solidFill>
                  <a:srgbClr val="FF9742"/>
                </a:solidFill>
                <a:latin typeface="Arial"/>
                <a:cs typeface="Arial"/>
              </a:rPr>
              <a:t>SUSTAINABILITY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OF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JEWISH 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CULTURAL </a:t>
            </a:r>
            <a:r>
              <a:rPr sz="1450" b="1" i="1" spc="35" dirty="0">
                <a:solidFill>
                  <a:srgbClr val="FF9742"/>
                </a:solidFill>
                <a:latin typeface="Arial"/>
                <a:cs typeface="Arial"/>
              </a:rPr>
              <a:t>HERITAGE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PROJECT: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This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has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played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significant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role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 preserving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cultural 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sites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Kemeraltı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district.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At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its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core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-25" dirty="0">
                <a:solidFill>
                  <a:srgbClr val="6D6E71"/>
                </a:solidFill>
                <a:latin typeface="Arial"/>
                <a:cs typeface="Arial"/>
              </a:rPr>
              <a:t>is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development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strategic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master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plan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revitalise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Havra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District,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alongside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restoration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plans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for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Hevra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Foresteros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Synagogues.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17th-century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Jewish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Old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Quarter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comprises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-10" dirty="0">
                <a:solidFill>
                  <a:srgbClr val="6D6E71"/>
                </a:solidFill>
                <a:latin typeface="Arial"/>
                <a:cs typeface="Arial"/>
              </a:rPr>
              <a:t>six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interconnected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synagogues.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This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architectural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complex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-25" dirty="0">
                <a:solidFill>
                  <a:srgbClr val="6D6E71"/>
                </a:solidFill>
                <a:latin typeface="Arial"/>
                <a:cs typeface="Arial"/>
              </a:rPr>
              <a:t>is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testament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İzmir’s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rich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multicultural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serves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as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tribute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Turkish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history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globally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recognised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monuments.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9797" y="15202952"/>
            <a:ext cx="19020155" cy="201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5275">
              <a:lnSpc>
                <a:spcPct val="100000"/>
              </a:lnSpc>
              <a:spcBef>
                <a:spcPts val="100"/>
              </a:spcBef>
            </a:pP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KARS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5" dirty="0">
                <a:solidFill>
                  <a:srgbClr val="FF7300"/>
                </a:solidFill>
                <a:latin typeface="Arial"/>
                <a:cs typeface="Arial"/>
              </a:rPr>
              <a:t>TARİHİ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50" dirty="0">
                <a:solidFill>
                  <a:srgbClr val="FF7300"/>
                </a:solidFill>
                <a:latin typeface="Arial"/>
                <a:cs typeface="Arial"/>
              </a:rPr>
              <a:t>KİMLİĞİYLE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KARS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KENTİ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Bu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proje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ile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Kars’ta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turizmin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bütüncül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bir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yaklaşImla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geliştirilmesi,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rekabet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gücünün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artIrIlmasI,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turizm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işletmeleri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için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yatIrIm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ortamI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oluşturulmasI, </a:t>
            </a:r>
            <a:r>
              <a:rPr sz="1450" b="1" spc="-38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istihdama </a:t>
            </a:r>
            <a:r>
              <a:rPr sz="1450" b="1" spc="85" dirty="0">
                <a:latin typeface="Arial"/>
                <a:cs typeface="Arial"/>
              </a:rPr>
              <a:t>katkI </a:t>
            </a:r>
            <a:r>
              <a:rPr sz="1450" b="1" spc="60" dirty="0">
                <a:latin typeface="Arial"/>
                <a:cs typeface="Arial"/>
              </a:rPr>
              <a:t>sağlanmasI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120" dirty="0">
                <a:latin typeface="Arial"/>
                <a:cs typeface="Arial"/>
              </a:rPr>
              <a:t>katma </a:t>
            </a:r>
            <a:r>
              <a:rPr sz="1450" b="1" spc="80" dirty="0">
                <a:latin typeface="Arial"/>
                <a:cs typeface="Arial"/>
              </a:rPr>
              <a:t>değerin </a:t>
            </a:r>
            <a:r>
              <a:rPr sz="1450" b="1" spc="55" dirty="0">
                <a:latin typeface="Arial"/>
                <a:cs typeface="Arial"/>
              </a:rPr>
              <a:t>artIrIlmasI </a:t>
            </a:r>
            <a:r>
              <a:rPr sz="1450" b="1" spc="70" dirty="0">
                <a:latin typeface="Arial"/>
                <a:cs typeface="Arial"/>
              </a:rPr>
              <a:t>hedeflendi. </a:t>
            </a:r>
            <a:r>
              <a:rPr sz="1450" b="1" spc="45" dirty="0">
                <a:latin typeface="Arial"/>
                <a:cs typeface="Arial"/>
              </a:rPr>
              <a:t>FarklI </a:t>
            </a:r>
            <a:r>
              <a:rPr sz="1450" b="1" spc="65" dirty="0">
                <a:latin typeface="Arial"/>
                <a:cs typeface="Arial"/>
              </a:rPr>
              <a:t>ekiplerin </a:t>
            </a:r>
            <a:r>
              <a:rPr sz="1450" b="1" spc="60" dirty="0">
                <a:latin typeface="Arial"/>
                <a:cs typeface="Arial"/>
              </a:rPr>
              <a:t>titizlikle </a:t>
            </a:r>
            <a:r>
              <a:rPr sz="1450" b="1" spc="40" dirty="0">
                <a:latin typeface="Arial"/>
                <a:cs typeface="Arial"/>
              </a:rPr>
              <a:t>çalIştIğI </a:t>
            </a:r>
            <a:r>
              <a:rPr sz="1450" b="1" spc="60" dirty="0">
                <a:latin typeface="Arial"/>
                <a:cs typeface="Arial"/>
              </a:rPr>
              <a:t>proje </a:t>
            </a:r>
            <a:r>
              <a:rPr sz="1450" b="1" spc="70" dirty="0">
                <a:latin typeface="Arial"/>
                <a:cs typeface="Arial"/>
              </a:rPr>
              <a:t>kapsamInda, </a:t>
            </a:r>
            <a:r>
              <a:rPr sz="1450" b="1" spc="10" dirty="0">
                <a:latin typeface="Arial"/>
                <a:cs typeface="Arial"/>
              </a:rPr>
              <a:t>Kars </a:t>
            </a:r>
            <a:r>
              <a:rPr sz="1450" b="1" spc="105" dirty="0">
                <a:latin typeface="Arial"/>
                <a:cs typeface="Arial"/>
              </a:rPr>
              <a:t>kent </a:t>
            </a:r>
            <a:r>
              <a:rPr sz="1450" b="1" spc="90" dirty="0">
                <a:latin typeface="Arial"/>
                <a:cs typeface="Arial"/>
              </a:rPr>
              <a:t>merkezinde </a:t>
            </a:r>
            <a:r>
              <a:rPr sz="1450" b="1" spc="85" dirty="0">
                <a:latin typeface="Arial"/>
                <a:cs typeface="Arial"/>
              </a:rPr>
              <a:t>bulunan </a:t>
            </a:r>
            <a:r>
              <a:rPr sz="1450" b="1" spc="60" dirty="0">
                <a:latin typeface="Arial"/>
                <a:cs typeface="Arial"/>
              </a:rPr>
              <a:t>tarihi </a:t>
            </a:r>
            <a:r>
              <a:rPr sz="1450" b="1" spc="45" dirty="0">
                <a:latin typeface="Arial"/>
                <a:cs typeface="Arial"/>
              </a:rPr>
              <a:t>yapIlar </a:t>
            </a:r>
            <a:r>
              <a:rPr sz="1450" b="1" spc="75" dirty="0">
                <a:latin typeface="Arial"/>
                <a:cs typeface="Arial"/>
              </a:rPr>
              <a:t>üzerinde </a:t>
            </a:r>
            <a:r>
              <a:rPr sz="1450" b="1" spc="30" dirty="0">
                <a:latin typeface="Arial"/>
                <a:cs typeface="Arial"/>
              </a:rPr>
              <a:t>çeşitli </a:t>
            </a:r>
            <a:r>
              <a:rPr sz="1450" b="1" spc="55" dirty="0">
                <a:latin typeface="Arial"/>
                <a:cs typeface="Arial"/>
              </a:rPr>
              <a:t>iyileştirme </a:t>
            </a:r>
            <a:r>
              <a:rPr sz="1450" b="1" spc="6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çalIşmalarI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yapIlarak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zengin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tarihi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kültürel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dokunun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korunmasI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bu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mirasIn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gelecek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nesillere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aktarIlmasI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amaçlandI.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Haydar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Aliyev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Caddesi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üzerinde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bulunan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yedisi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25" dirty="0">
                <a:latin typeface="Arial"/>
                <a:cs typeface="Arial"/>
              </a:rPr>
              <a:t>kamu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binasI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olmak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üzere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22 </a:t>
            </a:r>
            <a:r>
              <a:rPr sz="1450" b="1" spc="40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tescilli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-110" dirty="0">
                <a:latin typeface="Arial"/>
                <a:cs typeface="Arial"/>
              </a:rPr>
              <a:t>12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tescilsiz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yapI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10" dirty="0">
                <a:latin typeface="Arial"/>
                <a:cs typeface="Arial"/>
              </a:rPr>
              <a:t>Kars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turizmine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kazandIrIldI.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KARS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 </a:t>
            </a:r>
            <a:r>
              <a:rPr sz="1450" b="1" i="1" spc="35" dirty="0">
                <a:solidFill>
                  <a:srgbClr val="FF9742"/>
                </a:solidFill>
                <a:latin typeface="Arial"/>
                <a:cs typeface="Arial"/>
              </a:rPr>
              <a:t>PROJECT </a:t>
            </a:r>
            <a:r>
              <a:rPr sz="1450" b="1" i="1" spc="60" dirty="0">
                <a:solidFill>
                  <a:srgbClr val="FF9742"/>
                </a:solidFill>
                <a:latin typeface="Arial"/>
                <a:cs typeface="Arial"/>
              </a:rPr>
              <a:t>TO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ENHANCE </a:t>
            </a:r>
            <a:r>
              <a:rPr sz="1450" b="1" i="1" spc="15" dirty="0">
                <a:solidFill>
                  <a:srgbClr val="FF9742"/>
                </a:solidFill>
                <a:latin typeface="Arial"/>
                <a:cs typeface="Arial"/>
              </a:rPr>
              <a:t>KARS’ </a:t>
            </a:r>
            <a:r>
              <a:rPr sz="1450" b="1" i="1" spc="50" dirty="0">
                <a:solidFill>
                  <a:srgbClr val="FF9742"/>
                </a:solidFill>
                <a:latin typeface="Arial"/>
                <a:cs typeface="Arial"/>
              </a:rPr>
              <a:t>HISTORIC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IDENTITY: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This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aims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develop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tourism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Kars holistically,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enhancing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competitiveness,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creating </a:t>
            </a:r>
            <a:r>
              <a:rPr sz="1450" b="1" i="1" spc="145" dirty="0">
                <a:solidFill>
                  <a:srgbClr val="6D6E71"/>
                </a:solidFill>
                <a:latin typeface="Arial"/>
                <a:cs typeface="Arial"/>
              </a:rPr>
              <a:t>an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investment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environment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for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tourism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businesses,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contributing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employment,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increasing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added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value. The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involved various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teams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working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meticulously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improve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historical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buildings in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city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centre,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with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focus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preserving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rich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historical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cultural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fabric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passing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this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future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generations.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total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34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buildings,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including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22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registered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-110" dirty="0">
                <a:solidFill>
                  <a:srgbClr val="6D6E71"/>
                </a:solidFill>
                <a:latin typeface="Arial"/>
                <a:cs typeface="Arial"/>
              </a:rPr>
              <a:t>12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unregistered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structures,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7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which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are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public </a:t>
            </a:r>
            <a:r>
              <a:rPr sz="1450" b="1" i="1" spc="-38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buildings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Haydar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Aliyev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Street,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were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restored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incorporated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into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Kars’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tourism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sector.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6"/>
            <a:ext cx="20104094" cy="1321973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6"/>
            <a:ext cx="20104089" cy="1275548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4827713"/>
            <a:ext cx="19011265" cy="2459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15" dirty="0">
                <a:solidFill>
                  <a:srgbClr val="FF7300"/>
                </a:solidFill>
                <a:latin typeface="Arial"/>
                <a:cs typeface="Arial"/>
              </a:rPr>
              <a:t>KAYSERİ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KÜLTÜR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VE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50" dirty="0">
                <a:solidFill>
                  <a:srgbClr val="FF7300"/>
                </a:solidFill>
                <a:latin typeface="Arial"/>
                <a:cs typeface="Arial"/>
              </a:rPr>
              <a:t>SANAT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40" dirty="0">
                <a:solidFill>
                  <a:srgbClr val="FF7300"/>
                </a:solidFill>
                <a:latin typeface="Arial"/>
                <a:cs typeface="Arial"/>
              </a:rPr>
              <a:t>YOLUYLA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5" dirty="0">
                <a:solidFill>
                  <a:srgbClr val="FF7300"/>
                </a:solidFill>
                <a:latin typeface="Arial"/>
                <a:cs typeface="Arial"/>
              </a:rPr>
              <a:t>DEĞİŞİM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İÇİN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50" dirty="0">
                <a:solidFill>
                  <a:srgbClr val="FF7300"/>
                </a:solidFill>
                <a:latin typeface="Arial"/>
                <a:cs typeface="Arial"/>
              </a:rPr>
              <a:t>DİYALOG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Avrupa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Birliği’nin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finansal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desteğiyle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Gençlik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Servisleri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Merkezi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Derneği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5" dirty="0">
                <a:latin typeface="Arial"/>
                <a:cs typeface="Arial"/>
              </a:rPr>
              <a:t>(GSM), </a:t>
            </a:r>
            <a:r>
              <a:rPr sz="1450" b="1" spc="75" dirty="0">
                <a:latin typeface="Arial"/>
                <a:cs typeface="Arial"/>
              </a:rPr>
              <a:t>Uçan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Süpürge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VakfI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(USV)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Devlet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TiyatrolarI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Opera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30" dirty="0">
                <a:latin typeface="Arial"/>
                <a:cs typeface="Arial"/>
              </a:rPr>
              <a:t>Balesi ÇalIşanlarI </a:t>
            </a:r>
            <a:r>
              <a:rPr sz="1450" b="1" spc="65" dirty="0">
                <a:latin typeface="Arial"/>
                <a:cs typeface="Arial"/>
              </a:rPr>
              <a:t>YardImlaşma </a:t>
            </a:r>
            <a:r>
              <a:rPr sz="1450" b="1" spc="75" dirty="0">
                <a:latin typeface="Arial"/>
                <a:cs typeface="Arial"/>
              </a:rPr>
              <a:t>VakfI </a:t>
            </a:r>
            <a:r>
              <a:rPr sz="1450" b="1" spc="30" dirty="0">
                <a:latin typeface="Arial"/>
                <a:cs typeface="Arial"/>
              </a:rPr>
              <a:t>(TOBAV) </a:t>
            </a:r>
            <a:r>
              <a:rPr sz="1450" b="1" spc="85" dirty="0">
                <a:latin typeface="Arial"/>
                <a:cs typeface="Arial"/>
              </a:rPr>
              <a:t>Devlet </a:t>
            </a:r>
            <a:r>
              <a:rPr sz="1450" b="1" spc="35" dirty="0">
                <a:latin typeface="Arial"/>
                <a:cs typeface="Arial"/>
              </a:rPr>
              <a:t>TiyatrolarI </a:t>
            </a:r>
            <a:r>
              <a:rPr sz="1450" b="1" spc="80" dirty="0">
                <a:latin typeface="Arial"/>
                <a:cs typeface="Arial"/>
              </a:rPr>
              <a:t>Opera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30" dirty="0">
                <a:latin typeface="Arial"/>
                <a:cs typeface="Arial"/>
              </a:rPr>
              <a:t>Balesi ÇalIşanlarI </a:t>
            </a:r>
            <a:r>
              <a:rPr sz="1450" b="1" spc="65" dirty="0">
                <a:latin typeface="Arial"/>
                <a:cs typeface="Arial"/>
              </a:rPr>
              <a:t>YardImlaşma </a:t>
            </a:r>
            <a:r>
              <a:rPr sz="1450" b="1" spc="75" dirty="0">
                <a:latin typeface="Arial"/>
                <a:cs typeface="Arial"/>
              </a:rPr>
              <a:t>VakfI </a:t>
            </a:r>
            <a:r>
              <a:rPr sz="1450" b="1" spc="30" dirty="0">
                <a:latin typeface="Arial"/>
                <a:cs typeface="Arial"/>
              </a:rPr>
              <a:t>(TOBAV) </a:t>
            </a:r>
            <a:r>
              <a:rPr sz="1450" b="1" spc="55" dirty="0">
                <a:latin typeface="Arial"/>
                <a:cs typeface="Arial"/>
              </a:rPr>
              <a:t>konsorsiyumu </a:t>
            </a:r>
            <a:r>
              <a:rPr sz="1450" b="1" spc="90" dirty="0">
                <a:latin typeface="Arial"/>
                <a:cs typeface="Arial"/>
              </a:rPr>
              <a:t>tarafIndan </a:t>
            </a:r>
            <a:r>
              <a:rPr sz="1450" b="1" spc="80" dirty="0">
                <a:latin typeface="Arial"/>
                <a:cs typeface="Arial"/>
              </a:rPr>
              <a:t>yürütülen </a:t>
            </a:r>
            <a:r>
              <a:rPr sz="1450" b="1" spc="15" dirty="0">
                <a:latin typeface="Arial"/>
                <a:cs typeface="Arial"/>
              </a:rPr>
              <a:t>“Elele” </a:t>
            </a:r>
            <a:r>
              <a:rPr sz="1450" b="1" spc="35" dirty="0">
                <a:latin typeface="Arial"/>
                <a:cs typeface="Arial"/>
              </a:rPr>
              <a:t>kIsa </a:t>
            </a:r>
            <a:r>
              <a:rPr sz="1450" b="1" spc="55" dirty="0">
                <a:latin typeface="Arial"/>
                <a:cs typeface="Arial"/>
              </a:rPr>
              <a:t>adlI </a:t>
            </a:r>
            <a:r>
              <a:rPr sz="1450" b="1" spc="50" dirty="0">
                <a:latin typeface="Arial"/>
                <a:cs typeface="Arial"/>
              </a:rPr>
              <a:t>“Kültür ve </a:t>
            </a:r>
            <a:r>
              <a:rPr sz="1450" b="1" spc="65" dirty="0">
                <a:latin typeface="Arial"/>
                <a:cs typeface="Arial"/>
              </a:rPr>
              <a:t>Sanat </a:t>
            </a:r>
            <a:r>
              <a:rPr sz="1450" b="1" spc="70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Yoluyla </a:t>
            </a:r>
            <a:r>
              <a:rPr sz="1450" b="1" spc="80" dirty="0">
                <a:latin typeface="Arial"/>
                <a:cs typeface="Arial"/>
              </a:rPr>
              <a:t>Değişim </a:t>
            </a:r>
            <a:r>
              <a:rPr sz="1450" b="1" spc="40" dirty="0">
                <a:latin typeface="Arial"/>
                <a:cs typeface="Arial"/>
              </a:rPr>
              <a:t>için </a:t>
            </a:r>
            <a:r>
              <a:rPr sz="1450" b="1" spc="45" dirty="0">
                <a:latin typeface="Arial"/>
                <a:cs typeface="Arial"/>
              </a:rPr>
              <a:t>Diyalog” </a:t>
            </a:r>
            <a:r>
              <a:rPr sz="1450" b="1" spc="50" dirty="0">
                <a:latin typeface="Arial"/>
                <a:cs typeface="Arial"/>
              </a:rPr>
              <a:t>projesinin </a:t>
            </a:r>
            <a:r>
              <a:rPr sz="1450" b="1" spc="60" dirty="0">
                <a:latin typeface="Arial"/>
                <a:cs typeface="Arial"/>
              </a:rPr>
              <a:t>alt-hibesi olan </a:t>
            </a:r>
            <a:r>
              <a:rPr sz="1450" b="1" spc="25" dirty="0">
                <a:latin typeface="Arial"/>
                <a:cs typeface="Arial"/>
              </a:rPr>
              <a:t>“Elele </a:t>
            </a:r>
            <a:r>
              <a:rPr sz="1450" b="1" spc="60" dirty="0">
                <a:latin typeface="Arial"/>
                <a:cs typeface="Arial"/>
              </a:rPr>
              <a:t>Destek” </a:t>
            </a:r>
            <a:r>
              <a:rPr sz="1450" b="1" spc="80" dirty="0">
                <a:latin typeface="Arial"/>
                <a:cs typeface="Arial"/>
              </a:rPr>
              <a:t>programInIn </a:t>
            </a:r>
            <a:r>
              <a:rPr sz="1450" b="1" spc="50" dirty="0">
                <a:latin typeface="Arial"/>
                <a:cs typeface="Arial"/>
              </a:rPr>
              <a:t>öncelikli </a:t>
            </a:r>
            <a:r>
              <a:rPr sz="1450" b="1" spc="65" dirty="0">
                <a:latin typeface="Arial"/>
                <a:cs typeface="Arial"/>
              </a:rPr>
              <a:t>amacI, </a:t>
            </a:r>
            <a:r>
              <a:rPr sz="1450" b="1" spc="85" dirty="0">
                <a:latin typeface="Arial"/>
                <a:cs typeface="Arial"/>
              </a:rPr>
              <a:t>kültür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65" dirty="0">
                <a:latin typeface="Arial"/>
                <a:cs typeface="Arial"/>
              </a:rPr>
              <a:t>sanat </a:t>
            </a:r>
            <a:r>
              <a:rPr sz="1450" b="1" spc="70" dirty="0">
                <a:latin typeface="Arial"/>
                <a:cs typeface="Arial"/>
              </a:rPr>
              <a:t>alanInda </a:t>
            </a:r>
            <a:r>
              <a:rPr sz="1450" b="1" spc="100" dirty="0">
                <a:latin typeface="Arial"/>
                <a:cs typeface="Arial"/>
              </a:rPr>
              <a:t>hak </a:t>
            </a:r>
            <a:r>
              <a:rPr sz="1450" b="1" spc="80" dirty="0">
                <a:latin typeface="Arial"/>
                <a:cs typeface="Arial"/>
              </a:rPr>
              <a:t>temelli </a:t>
            </a:r>
            <a:r>
              <a:rPr sz="1450" b="1" spc="55" dirty="0">
                <a:latin typeface="Arial"/>
                <a:cs typeface="Arial"/>
              </a:rPr>
              <a:t>faaliyet </a:t>
            </a:r>
            <a:r>
              <a:rPr sz="1450" b="1" spc="65" dirty="0">
                <a:latin typeface="Arial"/>
                <a:cs typeface="Arial"/>
              </a:rPr>
              <a:t>gösteren </a:t>
            </a:r>
            <a:r>
              <a:rPr sz="1450" b="1" dirty="0">
                <a:latin typeface="Arial"/>
                <a:cs typeface="Arial"/>
              </a:rPr>
              <a:t>sivil </a:t>
            </a:r>
            <a:r>
              <a:rPr sz="1450" b="1" spc="100" dirty="0">
                <a:latin typeface="Arial"/>
                <a:cs typeface="Arial"/>
              </a:rPr>
              <a:t>toplum </a:t>
            </a:r>
            <a:r>
              <a:rPr sz="1450" b="1" spc="65" dirty="0">
                <a:latin typeface="Arial"/>
                <a:cs typeface="Arial"/>
              </a:rPr>
              <a:t>örgütlerinin </a:t>
            </a:r>
            <a:r>
              <a:rPr sz="1450" b="1" spc="40" dirty="0">
                <a:latin typeface="Arial"/>
                <a:cs typeface="Arial"/>
              </a:rPr>
              <a:t>belirli </a:t>
            </a:r>
            <a:r>
              <a:rPr sz="1450" b="1" spc="60" dirty="0">
                <a:latin typeface="Arial"/>
                <a:cs typeface="Arial"/>
              </a:rPr>
              <a:t>alanlardaki </a:t>
            </a:r>
            <a:r>
              <a:rPr sz="1450" b="1" spc="6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kapasitelerini </a:t>
            </a:r>
            <a:r>
              <a:rPr sz="1450" b="1" spc="80" dirty="0">
                <a:latin typeface="Arial"/>
                <a:cs typeface="Arial"/>
              </a:rPr>
              <a:t>güçlendirmekti. Bu </a:t>
            </a:r>
            <a:r>
              <a:rPr sz="1450" b="1" spc="90" dirty="0">
                <a:latin typeface="Arial"/>
                <a:cs typeface="Arial"/>
              </a:rPr>
              <a:t>hibeden </a:t>
            </a:r>
            <a:r>
              <a:rPr sz="1450" b="1" spc="60" dirty="0">
                <a:latin typeface="Arial"/>
                <a:cs typeface="Arial"/>
              </a:rPr>
              <a:t>yararlanan </a:t>
            </a:r>
            <a:r>
              <a:rPr sz="1450" b="1" spc="20" dirty="0">
                <a:latin typeface="Arial"/>
                <a:cs typeface="Arial"/>
              </a:rPr>
              <a:t>Kayseri </a:t>
            </a:r>
            <a:r>
              <a:rPr sz="1450" b="1" spc="35" dirty="0">
                <a:latin typeface="Arial"/>
                <a:cs typeface="Arial"/>
              </a:rPr>
              <a:t>Birleşik Kafkasya </a:t>
            </a:r>
            <a:r>
              <a:rPr sz="1450" b="1" spc="70" dirty="0">
                <a:latin typeface="Arial"/>
                <a:cs typeface="Arial"/>
              </a:rPr>
              <a:t>Derneği, </a:t>
            </a:r>
            <a:r>
              <a:rPr sz="1450" b="1" spc="35" dirty="0">
                <a:latin typeface="Arial"/>
                <a:cs typeface="Arial"/>
              </a:rPr>
              <a:t>Çerkes </a:t>
            </a:r>
            <a:r>
              <a:rPr sz="1450" b="1" spc="80" dirty="0">
                <a:latin typeface="Arial"/>
                <a:cs typeface="Arial"/>
              </a:rPr>
              <a:t>Kültürünü </a:t>
            </a:r>
            <a:r>
              <a:rPr sz="1450" b="1" spc="50" dirty="0">
                <a:latin typeface="Arial"/>
                <a:cs typeface="Arial"/>
              </a:rPr>
              <a:t>YaygInlaştIrma </a:t>
            </a:r>
            <a:r>
              <a:rPr sz="1450" b="1" spc="30" dirty="0">
                <a:latin typeface="Arial"/>
                <a:cs typeface="Arial"/>
              </a:rPr>
              <a:t>Projesi </a:t>
            </a:r>
            <a:r>
              <a:rPr sz="1450" b="1" spc="40" dirty="0">
                <a:latin typeface="Arial"/>
                <a:cs typeface="Arial"/>
              </a:rPr>
              <a:t>ile </a:t>
            </a:r>
            <a:r>
              <a:rPr sz="1450" b="1" spc="35" dirty="0">
                <a:latin typeface="Arial"/>
                <a:cs typeface="Arial"/>
              </a:rPr>
              <a:t>Kafkasya </a:t>
            </a:r>
            <a:r>
              <a:rPr sz="1450" b="1" spc="40" dirty="0">
                <a:latin typeface="Arial"/>
                <a:cs typeface="Arial"/>
              </a:rPr>
              <a:t>ile </a:t>
            </a:r>
            <a:r>
              <a:rPr sz="1450" b="1" spc="55" dirty="0">
                <a:latin typeface="Arial"/>
                <a:cs typeface="Arial"/>
              </a:rPr>
              <a:t>bir </a:t>
            </a:r>
            <a:r>
              <a:rPr sz="1450" b="1" spc="100" dirty="0">
                <a:latin typeface="Arial"/>
                <a:cs typeface="Arial"/>
              </a:rPr>
              <a:t>müzik </a:t>
            </a:r>
            <a:r>
              <a:rPr sz="1450" b="1" spc="60" dirty="0">
                <a:latin typeface="Arial"/>
                <a:cs typeface="Arial"/>
              </a:rPr>
              <a:t>köprüsü </a:t>
            </a:r>
            <a:r>
              <a:rPr sz="1450" b="1" spc="90" dirty="0">
                <a:latin typeface="Arial"/>
                <a:cs typeface="Arial"/>
              </a:rPr>
              <a:t>kurdu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35" dirty="0">
                <a:latin typeface="Arial"/>
                <a:cs typeface="Arial"/>
              </a:rPr>
              <a:t>Çerkes </a:t>
            </a:r>
            <a:r>
              <a:rPr sz="1450" b="1" spc="90" dirty="0">
                <a:latin typeface="Arial"/>
                <a:cs typeface="Arial"/>
              </a:rPr>
              <a:t>kültürü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55" dirty="0">
                <a:latin typeface="Arial"/>
                <a:cs typeface="Arial"/>
              </a:rPr>
              <a:t>sanatI </a:t>
            </a:r>
            <a:r>
              <a:rPr sz="1450" b="1" spc="6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aracIlIğIyla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farklIlIklarIn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bir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zenginlik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olduğunu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vurgulayarak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farkIndalIk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yarattI.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Arial"/>
              <a:cs typeface="Arial"/>
            </a:endParaRPr>
          </a:p>
          <a:p>
            <a:pPr marL="12700" marR="188595">
              <a:lnSpc>
                <a:spcPct val="100000"/>
              </a:lnSpc>
            </a:pPr>
            <a:r>
              <a:rPr sz="1450" b="1" i="1" spc="15" dirty="0">
                <a:solidFill>
                  <a:srgbClr val="FF9742"/>
                </a:solidFill>
                <a:latin typeface="Arial"/>
                <a:cs typeface="Arial"/>
              </a:rPr>
              <a:t>KAYSERİ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 </a:t>
            </a:r>
            <a:r>
              <a:rPr sz="1450" b="1" i="1" spc="60" dirty="0">
                <a:solidFill>
                  <a:srgbClr val="FF9742"/>
                </a:solidFill>
                <a:latin typeface="Arial"/>
                <a:cs typeface="Arial"/>
              </a:rPr>
              <a:t>DIALOGUE </a:t>
            </a:r>
            <a:r>
              <a:rPr sz="1450" b="1" i="1" spc="50" dirty="0">
                <a:solidFill>
                  <a:srgbClr val="FF9742"/>
                </a:solidFill>
                <a:latin typeface="Arial"/>
                <a:cs typeface="Arial"/>
              </a:rPr>
              <a:t>FOR </a:t>
            </a:r>
            <a:r>
              <a:rPr sz="1450" b="1" i="1" spc="60" dirty="0">
                <a:solidFill>
                  <a:srgbClr val="FF9742"/>
                </a:solidFill>
                <a:latin typeface="Arial"/>
                <a:cs typeface="Arial"/>
              </a:rPr>
              <a:t>CHANGE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THROUGH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CULTURE </a:t>
            </a:r>
            <a:r>
              <a:rPr sz="1450" b="1" i="1" spc="120" dirty="0">
                <a:solidFill>
                  <a:srgbClr val="FF9742"/>
                </a:solidFill>
                <a:latin typeface="Arial"/>
                <a:cs typeface="Arial"/>
              </a:rPr>
              <a:t>AND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ART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PROJECT: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‘Dialogue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for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Change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Through Culture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Art’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project,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also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known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as 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‘Elele,’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implemented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consortium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consisting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Youth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5" dirty="0">
                <a:solidFill>
                  <a:srgbClr val="6D6E71"/>
                </a:solidFill>
                <a:latin typeface="Arial"/>
                <a:cs typeface="Arial"/>
              </a:rPr>
              <a:t>Services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Centre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Association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(GSM),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Flying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Broom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Foundation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(USV),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State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Theatre,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Opera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Ballet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Employees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Foundation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(TOBAV),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with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financial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support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from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European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Union.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5" dirty="0">
                <a:solidFill>
                  <a:srgbClr val="6D6E71"/>
                </a:solidFill>
                <a:latin typeface="Arial"/>
                <a:cs typeface="Arial"/>
              </a:rPr>
              <a:t>‘Elele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Support’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programme,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sub-grant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this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project,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0" dirty="0">
                <a:solidFill>
                  <a:srgbClr val="6D6E71"/>
                </a:solidFill>
                <a:latin typeface="Arial"/>
                <a:cs typeface="Arial"/>
              </a:rPr>
              <a:t>aimed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primarily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strengthen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capacities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civil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society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organisations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working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culture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arts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with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rights-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based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approach.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One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beneficiaries,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Kayseri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United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Caucasus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Association,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established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musical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bridge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with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Caucasus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through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Project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for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Promoting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Circassian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Culture,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creating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awareness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value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diversity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through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Circassian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culture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art.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6"/>
            <a:ext cx="20104089" cy="122541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4258507"/>
            <a:ext cx="18973800" cy="2902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6360">
              <a:lnSpc>
                <a:spcPct val="100000"/>
              </a:lnSpc>
              <a:spcBef>
                <a:spcPts val="100"/>
              </a:spcBef>
            </a:pPr>
            <a:r>
              <a:rPr sz="1450" b="1" spc="55" dirty="0">
                <a:solidFill>
                  <a:srgbClr val="FF7300"/>
                </a:solidFill>
                <a:latin typeface="Arial"/>
                <a:cs typeface="Arial"/>
              </a:rPr>
              <a:t>KONYA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 </a:t>
            </a:r>
            <a:r>
              <a:rPr sz="1450" b="1" spc="45" dirty="0">
                <a:solidFill>
                  <a:srgbClr val="FF7300"/>
                </a:solidFill>
                <a:latin typeface="Arial"/>
                <a:cs typeface="Arial"/>
              </a:rPr>
              <a:t>ÇATALHÖYÜK </a:t>
            </a:r>
            <a:r>
              <a:rPr sz="1450" b="1" spc="65" dirty="0">
                <a:solidFill>
                  <a:srgbClr val="FF7300"/>
                </a:solidFill>
                <a:latin typeface="Arial"/>
                <a:cs typeface="Arial"/>
              </a:rPr>
              <a:t>ARAŞTIRMA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 </a:t>
            </a:r>
            <a:r>
              <a:rPr sz="1450" b="1" spc="40" dirty="0">
                <a:latin typeface="Arial"/>
                <a:cs typeface="Arial"/>
              </a:rPr>
              <a:t>Konya OvasI’nda </a:t>
            </a:r>
            <a:r>
              <a:rPr sz="1450" b="1" spc="50" dirty="0">
                <a:latin typeface="Arial"/>
                <a:cs typeface="Arial"/>
              </a:rPr>
              <a:t>yer </a:t>
            </a:r>
            <a:r>
              <a:rPr sz="1450" b="1" spc="65" dirty="0">
                <a:latin typeface="Arial"/>
                <a:cs typeface="Arial"/>
              </a:rPr>
              <a:t>alan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60" dirty="0">
                <a:latin typeface="Arial"/>
                <a:cs typeface="Arial"/>
              </a:rPr>
              <a:t>tarihi </a:t>
            </a:r>
            <a:r>
              <a:rPr sz="1450" b="1" spc="25" dirty="0">
                <a:latin typeface="Arial"/>
                <a:cs typeface="Arial"/>
              </a:rPr>
              <a:t>M.Ö. </a:t>
            </a:r>
            <a:r>
              <a:rPr sz="1450" b="1" spc="40" dirty="0">
                <a:latin typeface="Arial"/>
                <a:cs typeface="Arial"/>
              </a:rPr>
              <a:t>7100’lere </a:t>
            </a:r>
            <a:r>
              <a:rPr sz="1450" b="1" spc="75" dirty="0">
                <a:latin typeface="Arial"/>
                <a:cs typeface="Arial"/>
              </a:rPr>
              <a:t>dayanan </a:t>
            </a:r>
            <a:r>
              <a:rPr sz="1450" b="1" spc="65" dirty="0">
                <a:latin typeface="Arial"/>
                <a:cs typeface="Arial"/>
              </a:rPr>
              <a:t>Çatalhöyük </a:t>
            </a:r>
            <a:r>
              <a:rPr sz="1450" b="1" spc="70" dirty="0">
                <a:latin typeface="Arial"/>
                <a:cs typeface="Arial"/>
              </a:rPr>
              <a:t>Neolitik </a:t>
            </a:r>
            <a:r>
              <a:rPr sz="1450" b="1" spc="55" dirty="0">
                <a:latin typeface="Arial"/>
                <a:cs typeface="Arial"/>
              </a:rPr>
              <a:t>yerleşim </a:t>
            </a:r>
            <a:r>
              <a:rPr sz="1450" b="1" spc="70" dirty="0">
                <a:latin typeface="Arial"/>
                <a:cs typeface="Arial"/>
              </a:rPr>
              <a:t>alanIndaki </a:t>
            </a:r>
            <a:r>
              <a:rPr sz="1450" b="1" spc="50" dirty="0">
                <a:latin typeface="Arial"/>
                <a:cs typeface="Arial"/>
              </a:rPr>
              <a:t>kazIlar </a:t>
            </a:r>
            <a:r>
              <a:rPr sz="1450" b="1" spc="35" dirty="0">
                <a:latin typeface="Arial"/>
                <a:cs typeface="Arial"/>
              </a:rPr>
              <a:t>1960’larda başladI. </a:t>
            </a:r>
            <a:r>
              <a:rPr sz="1450" b="1" spc="60" dirty="0">
                <a:latin typeface="Arial"/>
                <a:cs typeface="Arial"/>
              </a:rPr>
              <a:t>Çatalhöyük’teki </a:t>
            </a:r>
            <a:r>
              <a:rPr sz="1450" b="1" spc="65" dirty="0">
                <a:latin typeface="Arial"/>
                <a:cs typeface="Arial"/>
              </a:rPr>
              <a:t>yaşamIn </a:t>
            </a:r>
            <a:r>
              <a:rPr sz="1450" b="1" spc="7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yaklaşIk 1600 </a:t>
            </a:r>
            <a:r>
              <a:rPr sz="1450" b="1" spc="35" dirty="0">
                <a:latin typeface="Arial"/>
                <a:cs typeface="Arial"/>
              </a:rPr>
              <a:t>yIllIk </a:t>
            </a:r>
            <a:r>
              <a:rPr sz="1450" b="1" spc="55" dirty="0">
                <a:latin typeface="Arial"/>
                <a:cs typeface="Arial"/>
              </a:rPr>
              <a:t>bir </a:t>
            </a:r>
            <a:r>
              <a:rPr sz="1450" b="1" spc="100" dirty="0">
                <a:latin typeface="Arial"/>
                <a:cs typeface="Arial"/>
              </a:rPr>
              <a:t>döngüde </a:t>
            </a:r>
            <a:r>
              <a:rPr sz="1450" b="1" spc="50" dirty="0">
                <a:latin typeface="Arial"/>
                <a:cs typeface="Arial"/>
              </a:rPr>
              <a:t>yaşandIğI </a:t>
            </a:r>
            <a:r>
              <a:rPr sz="1450" b="1" spc="110" dirty="0">
                <a:latin typeface="Arial"/>
                <a:cs typeface="Arial"/>
              </a:rPr>
              <a:t>tahmin </a:t>
            </a:r>
            <a:r>
              <a:rPr sz="1450" b="1" spc="30" dirty="0">
                <a:latin typeface="Arial"/>
                <a:cs typeface="Arial"/>
              </a:rPr>
              <a:t>ediliyor.</a:t>
            </a:r>
            <a:r>
              <a:rPr sz="1450" b="1" spc="35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2001 </a:t>
            </a:r>
            <a:r>
              <a:rPr sz="1450" b="1" spc="50" dirty="0">
                <a:latin typeface="Arial"/>
                <a:cs typeface="Arial"/>
              </a:rPr>
              <a:t>yIlInda </a:t>
            </a:r>
            <a:r>
              <a:rPr sz="1450" b="1" spc="80" dirty="0">
                <a:latin typeface="Arial"/>
                <a:cs typeface="Arial"/>
              </a:rPr>
              <a:t>bölgedeki </a:t>
            </a:r>
            <a:r>
              <a:rPr sz="1450" b="1" spc="60" dirty="0">
                <a:latin typeface="Arial"/>
                <a:cs typeface="Arial"/>
              </a:rPr>
              <a:t>kazI </a:t>
            </a:r>
            <a:r>
              <a:rPr sz="1450" b="1" spc="55" dirty="0">
                <a:latin typeface="Arial"/>
                <a:cs typeface="Arial"/>
              </a:rPr>
              <a:t>çalIşmalarIna </a:t>
            </a:r>
            <a:r>
              <a:rPr sz="1450" b="1" spc="75" dirty="0">
                <a:latin typeface="Arial"/>
                <a:cs typeface="Arial"/>
              </a:rPr>
              <a:t>katIlan </a:t>
            </a:r>
            <a:r>
              <a:rPr sz="1450" b="1" spc="50" dirty="0">
                <a:latin typeface="Arial"/>
                <a:cs typeface="Arial"/>
              </a:rPr>
              <a:t>Polonya </a:t>
            </a:r>
            <a:r>
              <a:rPr sz="1450" b="1" spc="110" dirty="0">
                <a:latin typeface="Arial"/>
                <a:cs typeface="Arial"/>
              </a:rPr>
              <a:t>Adam </a:t>
            </a:r>
            <a:r>
              <a:rPr sz="1450" b="1" spc="70" dirty="0">
                <a:latin typeface="Arial"/>
                <a:cs typeface="Arial"/>
              </a:rPr>
              <a:t>Mickiewicz </a:t>
            </a:r>
            <a:r>
              <a:rPr sz="1450" b="1" spc="40" dirty="0">
                <a:latin typeface="Arial"/>
                <a:cs typeface="Arial"/>
              </a:rPr>
              <a:t>Üniversitesi </a:t>
            </a:r>
            <a:r>
              <a:rPr sz="1450" b="1" spc="45" dirty="0">
                <a:latin typeface="Arial"/>
                <a:cs typeface="Arial"/>
              </a:rPr>
              <a:t>ekibi, </a:t>
            </a:r>
            <a:r>
              <a:rPr sz="1450" b="1" spc="60" dirty="0">
                <a:latin typeface="Arial"/>
                <a:cs typeface="Arial"/>
              </a:rPr>
              <a:t>Çatalhöyük’teki </a:t>
            </a:r>
            <a:r>
              <a:rPr sz="1450" b="1" spc="75" dirty="0">
                <a:latin typeface="Arial"/>
                <a:cs typeface="Arial"/>
              </a:rPr>
              <a:t>mega-yerleşimin </a:t>
            </a:r>
            <a:r>
              <a:rPr sz="1450" b="1" spc="30" dirty="0">
                <a:latin typeface="Arial"/>
                <a:cs typeface="Arial"/>
              </a:rPr>
              <a:t>son </a:t>
            </a:r>
            <a:r>
              <a:rPr sz="1450" b="1" spc="125" dirty="0">
                <a:latin typeface="Arial"/>
                <a:cs typeface="Arial"/>
              </a:rPr>
              <a:t>300 </a:t>
            </a:r>
            <a:r>
              <a:rPr sz="1450" b="1" spc="13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yIlIna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odaklanarak,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yerleşkenin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bin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küsur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yIllIk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kültürel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sürekliliğinde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00" dirty="0">
                <a:latin typeface="Arial"/>
                <a:cs typeface="Arial"/>
              </a:rPr>
              <a:t>meydana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gelmiş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toplumsal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değişimlerin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çöküşün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olasI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sebeplerine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dair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önemli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veriler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buldu.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Ekibin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Neolitik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çalIşmalara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yaptIğI </a:t>
            </a:r>
            <a:r>
              <a:rPr sz="1450" b="1" spc="-385" dirty="0">
                <a:latin typeface="Arial"/>
                <a:cs typeface="Arial"/>
              </a:rPr>
              <a:t> </a:t>
            </a:r>
            <a:r>
              <a:rPr sz="1450" b="1" spc="100" dirty="0">
                <a:latin typeface="Arial"/>
                <a:cs typeface="Arial"/>
              </a:rPr>
              <a:t>en </a:t>
            </a:r>
            <a:r>
              <a:rPr sz="1450" b="1" spc="90" dirty="0">
                <a:latin typeface="Arial"/>
                <a:cs typeface="Arial"/>
              </a:rPr>
              <a:t>büyük </a:t>
            </a:r>
            <a:r>
              <a:rPr sz="1450" b="1" spc="60" dirty="0">
                <a:latin typeface="Arial"/>
                <a:cs typeface="Arial"/>
              </a:rPr>
              <a:t>katkI, </a:t>
            </a:r>
            <a:r>
              <a:rPr sz="1450" b="1" spc="70" dirty="0">
                <a:latin typeface="Arial"/>
                <a:cs typeface="Arial"/>
              </a:rPr>
              <a:t>Neolitik </a:t>
            </a:r>
            <a:r>
              <a:rPr sz="1450" b="1" spc="65" dirty="0">
                <a:latin typeface="Arial"/>
                <a:cs typeface="Arial"/>
              </a:rPr>
              <a:t>yaşam </a:t>
            </a:r>
            <a:r>
              <a:rPr sz="1450" b="1" spc="60" dirty="0">
                <a:latin typeface="Arial"/>
                <a:cs typeface="Arial"/>
              </a:rPr>
              <a:t>tarzlarInIn </a:t>
            </a:r>
            <a:r>
              <a:rPr sz="1450" b="1" spc="70" dirty="0">
                <a:latin typeface="Arial"/>
                <a:cs typeface="Arial"/>
              </a:rPr>
              <a:t>kuzeybatI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75" dirty="0">
                <a:latin typeface="Arial"/>
                <a:cs typeface="Arial"/>
              </a:rPr>
              <a:t>batI </a:t>
            </a:r>
            <a:r>
              <a:rPr sz="1450" b="1" spc="65" dirty="0">
                <a:latin typeface="Arial"/>
                <a:cs typeface="Arial"/>
              </a:rPr>
              <a:t>Anadolu’dan </a:t>
            </a:r>
            <a:r>
              <a:rPr sz="1450" b="1" spc="55" dirty="0">
                <a:latin typeface="Arial"/>
                <a:cs typeface="Arial"/>
              </a:rPr>
              <a:t>Balkanlar’a </a:t>
            </a:r>
            <a:r>
              <a:rPr sz="1450" b="1" spc="60" dirty="0">
                <a:latin typeface="Arial"/>
                <a:cs typeface="Arial"/>
              </a:rPr>
              <a:t>yayIlma </a:t>
            </a:r>
            <a:r>
              <a:rPr sz="1450" b="1" spc="50" dirty="0">
                <a:latin typeface="Arial"/>
                <a:cs typeface="Arial"/>
              </a:rPr>
              <a:t>sürecinin </a:t>
            </a:r>
            <a:r>
              <a:rPr sz="1450" b="1" spc="90" dirty="0">
                <a:latin typeface="Arial"/>
                <a:cs typeface="Arial"/>
              </a:rPr>
              <a:t>daha </a:t>
            </a:r>
            <a:r>
              <a:rPr sz="1450" b="1" spc="70" dirty="0">
                <a:latin typeface="Arial"/>
                <a:cs typeface="Arial"/>
              </a:rPr>
              <a:t>kapsamlI </a:t>
            </a:r>
            <a:r>
              <a:rPr sz="1450" b="1" spc="55" dirty="0">
                <a:latin typeface="Arial"/>
                <a:cs typeface="Arial"/>
              </a:rPr>
              <a:t>bir şekilde </a:t>
            </a:r>
            <a:r>
              <a:rPr sz="1450" b="1" spc="45" dirty="0">
                <a:latin typeface="Arial"/>
                <a:cs typeface="Arial"/>
              </a:rPr>
              <a:t>anlaşIlmasInI sağlamasIdIr. </a:t>
            </a:r>
            <a:r>
              <a:rPr sz="1450" b="1" spc="50" dirty="0">
                <a:latin typeface="Arial"/>
                <a:cs typeface="Arial"/>
              </a:rPr>
              <a:t>ÇalIşma </a:t>
            </a:r>
            <a:r>
              <a:rPr sz="1450" b="1" spc="30" dirty="0">
                <a:latin typeface="Arial"/>
                <a:cs typeface="Arial"/>
              </a:rPr>
              <a:t>sonuçlarI, </a:t>
            </a:r>
            <a:r>
              <a:rPr sz="1450" b="1" spc="45" dirty="0">
                <a:latin typeface="Arial"/>
                <a:cs typeface="Arial"/>
              </a:rPr>
              <a:t>yalnIzca </a:t>
            </a:r>
            <a:r>
              <a:rPr sz="1450" b="1" spc="40" dirty="0">
                <a:latin typeface="Arial"/>
                <a:cs typeface="Arial"/>
              </a:rPr>
              <a:t>Geç </a:t>
            </a:r>
            <a:r>
              <a:rPr sz="1450" b="1" spc="70" dirty="0">
                <a:latin typeface="Arial"/>
                <a:cs typeface="Arial"/>
              </a:rPr>
              <a:t>Neolitik </a:t>
            </a:r>
            <a:r>
              <a:rPr sz="1450" b="1" spc="7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yerleşimle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sInIrlI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kalmamIş;</a:t>
            </a:r>
            <a:r>
              <a:rPr sz="1450" b="1" spc="42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Çatalhöyük’te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(MÖ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birinci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binyIlIn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ikinci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yarIsIndan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itibaren)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10" dirty="0">
                <a:latin typeface="Arial"/>
                <a:cs typeface="Arial"/>
              </a:rPr>
              <a:t>Demir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ÇağI,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Helenistik,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Roma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Bizans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20" dirty="0">
                <a:latin typeface="Arial"/>
                <a:cs typeface="Arial"/>
              </a:rPr>
              <a:t>dönem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bulgularIn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keşfedilmesine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yol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açmIştIr.</a:t>
            </a:r>
            <a:r>
              <a:rPr sz="1450" b="1" spc="42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Çatalhöyük,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-10" dirty="0">
                <a:latin typeface="Arial"/>
                <a:cs typeface="Arial"/>
              </a:rPr>
              <a:t>2012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yIlInda </a:t>
            </a:r>
            <a:r>
              <a:rPr sz="1450" b="1" spc="-38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UNESCO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Dünya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Kültür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MirasI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listesine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dahil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edildi.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KONYA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ÇATALHÖYÜK </a:t>
            </a:r>
            <a:r>
              <a:rPr sz="1450" b="1" i="1" spc="35" dirty="0">
                <a:solidFill>
                  <a:srgbClr val="FF9742"/>
                </a:solidFill>
                <a:latin typeface="Arial"/>
                <a:cs typeface="Arial"/>
              </a:rPr>
              <a:t>RESEARCH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PROJECT: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Excavations </a:t>
            </a:r>
            <a:r>
              <a:rPr sz="1450" b="1" i="1" spc="160" dirty="0">
                <a:solidFill>
                  <a:srgbClr val="6D6E71"/>
                </a:solidFill>
                <a:latin typeface="Arial"/>
                <a:cs typeface="Arial"/>
              </a:rPr>
              <a:t>at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Çatalhöyük,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Neolithic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settlement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located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Konya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Plain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dating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back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around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7100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BC,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began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1960s.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It </a:t>
            </a:r>
            <a:r>
              <a:rPr sz="1450" b="1" i="1" spc="-25" dirty="0">
                <a:solidFill>
                  <a:srgbClr val="6D6E71"/>
                </a:solidFill>
                <a:latin typeface="Arial"/>
                <a:cs typeface="Arial"/>
              </a:rPr>
              <a:t>is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estimated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40" dirty="0">
                <a:solidFill>
                  <a:srgbClr val="6D6E71"/>
                </a:solidFill>
                <a:latin typeface="Arial"/>
                <a:cs typeface="Arial"/>
              </a:rPr>
              <a:t>that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life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60" dirty="0">
                <a:solidFill>
                  <a:srgbClr val="6D6E71"/>
                </a:solidFill>
                <a:latin typeface="Arial"/>
                <a:cs typeface="Arial"/>
              </a:rPr>
              <a:t>at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Çatalhöyük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spanned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approximately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1600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years.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2001,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55" dirty="0">
                <a:solidFill>
                  <a:srgbClr val="6D6E71"/>
                </a:solidFill>
                <a:latin typeface="Arial"/>
                <a:cs typeface="Arial"/>
              </a:rPr>
              <a:t>team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from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40" dirty="0">
                <a:solidFill>
                  <a:srgbClr val="6D6E71"/>
                </a:solidFill>
                <a:latin typeface="Arial"/>
                <a:cs typeface="Arial"/>
              </a:rPr>
              <a:t>Adam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Mickiewicz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University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Poland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joined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regional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excavations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focused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last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5" dirty="0">
                <a:solidFill>
                  <a:srgbClr val="6D6E71"/>
                </a:solidFill>
                <a:latin typeface="Arial"/>
                <a:cs typeface="Arial"/>
              </a:rPr>
              <a:t>300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years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40" dirty="0">
                <a:solidFill>
                  <a:srgbClr val="6D6E71"/>
                </a:solidFill>
                <a:latin typeface="Arial"/>
                <a:cs typeface="Arial"/>
              </a:rPr>
              <a:t>mega-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settlement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60" dirty="0">
                <a:solidFill>
                  <a:srgbClr val="6D6E71"/>
                </a:solidFill>
                <a:latin typeface="Arial"/>
                <a:cs typeface="Arial"/>
              </a:rPr>
              <a:t>at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Çatalhöyük.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They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uncovered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significant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45" dirty="0">
                <a:solidFill>
                  <a:srgbClr val="6D6E71"/>
                </a:solidFill>
                <a:latin typeface="Arial"/>
                <a:cs typeface="Arial"/>
              </a:rPr>
              <a:t>data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regarding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social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changes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possible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causes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settlement’s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decline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during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its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more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than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millennium-long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cultural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continuity.</a:t>
            </a:r>
            <a:endParaRPr sz="1450">
              <a:latin typeface="Arial"/>
              <a:cs typeface="Arial"/>
            </a:endParaRPr>
          </a:p>
          <a:p>
            <a:pPr marL="12700" marR="147320">
              <a:lnSpc>
                <a:spcPct val="100000"/>
              </a:lnSpc>
              <a:spcBef>
                <a:spcPts val="10"/>
              </a:spcBef>
            </a:pP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One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team’s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major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contributions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Neolithic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studies </a:t>
            </a:r>
            <a:r>
              <a:rPr sz="1450" b="1" i="1" spc="-25" dirty="0">
                <a:solidFill>
                  <a:srgbClr val="6D6E71"/>
                </a:solidFill>
                <a:latin typeface="Arial"/>
                <a:cs typeface="Arial"/>
              </a:rPr>
              <a:t>is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more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comprehensive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understanding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how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Neolithic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lifestyles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spread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from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northwestern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western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Anatolia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Balkans.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research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findings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extended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beyond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Late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Neolithic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period,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leading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discovery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Iron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Age,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Hellenistic,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Roman,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Byzantine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period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artifacts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60" dirty="0">
                <a:solidFill>
                  <a:srgbClr val="6D6E71"/>
                </a:solidFill>
                <a:latin typeface="Arial"/>
                <a:cs typeface="Arial"/>
              </a:rPr>
              <a:t>at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Çatalhöyük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(from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second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half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first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millennium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BC).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Çatalhöyük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added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UNESCO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World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List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-15" dirty="0">
                <a:solidFill>
                  <a:srgbClr val="6D6E71"/>
                </a:solidFill>
                <a:latin typeface="Arial"/>
                <a:cs typeface="Arial"/>
              </a:rPr>
              <a:t>2012.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6"/>
            <a:ext cx="20104089" cy="132764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260510"/>
            <a:ext cx="19136360" cy="201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105" dirty="0">
                <a:solidFill>
                  <a:srgbClr val="FF7300"/>
                </a:solidFill>
                <a:latin typeface="Arial"/>
                <a:cs typeface="Arial"/>
              </a:rPr>
              <a:t>ADANA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 </a:t>
            </a:r>
            <a:r>
              <a:rPr sz="1450" b="1" spc="90" dirty="0">
                <a:solidFill>
                  <a:srgbClr val="FF7300"/>
                </a:solidFill>
                <a:latin typeface="Arial"/>
                <a:cs typeface="Arial"/>
              </a:rPr>
              <a:t>ADANA’NIN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KÜLTÜREL </a:t>
            </a:r>
            <a:r>
              <a:rPr sz="1450" b="1" spc="50" dirty="0">
                <a:solidFill>
                  <a:srgbClr val="FF7300"/>
                </a:solidFill>
                <a:latin typeface="Arial"/>
                <a:cs typeface="Arial"/>
              </a:rPr>
              <a:t>MİRASI: </a:t>
            </a:r>
            <a:r>
              <a:rPr sz="1450" b="1" spc="65" dirty="0">
                <a:solidFill>
                  <a:srgbClr val="FF7300"/>
                </a:solidFill>
                <a:latin typeface="Arial"/>
                <a:cs typeface="Arial"/>
              </a:rPr>
              <a:t>UNUTULMAYA </a:t>
            </a:r>
            <a:r>
              <a:rPr sz="1450" b="1" spc="70" dirty="0">
                <a:solidFill>
                  <a:srgbClr val="FF7300"/>
                </a:solidFill>
                <a:latin typeface="Arial"/>
                <a:cs typeface="Arial"/>
              </a:rPr>
              <a:t>YÜZ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TUTMUŞ </a:t>
            </a:r>
            <a:r>
              <a:rPr sz="1450" b="1" spc="50" dirty="0">
                <a:solidFill>
                  <a:srgbClr val="FF7300"/>
                </a:solidFill>
                <a:latin typeface="Arial"/>
                <a:cs typeface="Arial"/>
              </a:rPr>
              <a:t>YEMEK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KÜLTÜRÜNÜN 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ORTAYA </a:t>
            </a:r>
            <a:r>
              <a:rPr sz="1450" b="1" spc="55" dirty="0">
                <a:solidFill>
                  <a:srgbClr val="FF7300"/>
                </a:solidFill>
                <a:latin typeface="Arial"/>
                <a:cs typeface="Arial"/>
              </a:rPr>
              <a:t>ÇIKARILMASI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 </a:t>
            </a:r>
            <a:r>
              <a:rPr sz="1450" b="1" spc="-45" dirty="0">
                <a:latin typeface="Arial"/>
                <a:cs typeface="Arial"/>
              </a:rPr>
              <a:t>T.C </a:t>
            </a:r>
            <a:r>
              <a:rPr sz="1450" b="1" spc="65" dirty="0">
                <a:latin typeface="Arial"/>
                <a:cs typeface="Arial"/>
              </a:rPr>
              <a:t>Kültür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65" dirty="0">
                <a:latin typeface="Arial"/>
                <a:cs typeface="Arial"/>
              </a:rPr>
              <a:t>Turizm Bakanlığı </a:t>
            </a:r>
            <a:r>
              <a:rPr sz="1450" b="1" spc="90" dirty="0">
                <a:latin typeface="Arial"/>
                <a:cs typeface="Arial"/>
              </a:rPr>
              <a:t>tarafından </a:t>
            </a:r>
            <a:r>
              <a:rPr sz="1450" b="1" spc="80" dirty="0">
                <a:latin typeface="Arial"/>
                <a:cs typeface="Arial"/>
              </a:rPr>
              <a:t>yürütülen </a:t>
            </a:r>
            <a:r>
              <a:rPr sz="1450" b="1" spc="70" dirty="0">
                <a:latin typeface="Arial"/>
                <a:cs typeface="Arial"/>
              </a:rPr>
              <a:t>“Ortak </a:t>
            </a:r>
            <a:r>
              <a:rPr sz="1450" b="1" spc="65" dirty="0">
                <a:latin typeface="Arial"/>
                <a:cs typeface="Arial"/>
              </a:rPr>
              <a:t>Kültür </a:t>
            </a:r>
            <a:r>
              <a:rPr sz="1450" b="1" spc="15" dirty="0">
                <a:latin typeface="Arial"/>
                <a:cs typeface="Arial"/>
              </a:rPr>
              <a:t>Mirası: </a:t>
            </a:r>
            <a:r>
              <a:rPr sz="1450" b="1" spc="2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Türkiye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45" dirty="0">
                <a:latin typeface="Arial"/>
                <a:cs typeface="Arial"/>
              </a:rPr>
              <a:t>AB </a:t>
            </a:r>
            <a:r>
              <a:rPr sz="1450" b="1" spc="50" dirty="0">
                <a:latin typeface="Arial"/>
                <a:cs typeface="Arial"/>
              </a:rPr>
              <a:t>arasında </a:t>
            </a:r>
            <a:r>
              <a:rPr sz="1450" b="1" spc="80" dirty="0">
                <a:latin typeface="Arial"/>
                <a:cs typeface="Arial"/>
              </a:rPr>
              <a:t>Koruma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60" dirty="0">
                <a:latin typeface="Arial"/>
                <a:cs typeface="Arial"/>
              </a:rPr>
              <a:t>Diyalog </a:t>
            </a:r>
            <a:r>
              <a:rPr sz="1450" b="1" spc="85" dirty="0">
                <a:latin typeface="Arial"/>
                <a:cs typeface="Arial"/>
              </a:rPr>
              <a:t>Hibe </a:t>
            </a:r>
            <a:r>
              <a:rPr sz="1450" b="1" spc="60" dirty="0">
                <a:latin typeface="Arial"/>
                <a:cs typeface="Arial"/>
              </a:rPr>
              <a:t>Programı” </a:t>
            </a:r>
            <a:r>
              <a:rPr sz="1450" b="1" spc="50" dirty="0">
                <a:latin typeface="Arial"/>
                <a:cs typeface="Arial"/>
              </a:rPr>
              <a:t>çerçevesinde </a:t>
            </a:r>
            <a:r>
              <a:rPr sz="1450" b="1" spc="45" dirty="0">
                <a:latin typeface="Arial"/>
                <a:cs typeface="Arial"/>
              </a:rPr>
              <a:t>“Adana’nın </a:t>
            </a:r>
            <a:r>
              <a:rPr sz="1450" b="1" spc="60" dirty="0">
                <a:latin typeface="Arial"/>
                <a:cs typeface="Arial"/>
              </a:rPr>
              <a:t>Kültürel </a:t>
            </a:r>
            <a:r>
              <a:rPr sz="1450" b="1" spc="15" dirty="0">
                <a:latin typeface="Arial"/>
                <a:cs typeface="Arial"/>
              </a:rPr>
              <a:t>Mirası: </a:t>
            </a:r>
            <a:r>
              <a:rPr sz="1450" b="1" spc="90" dirty="0">
                <a:latin typeface="Arial"/>
                <a:cs typeface="Arial"/>
              </a:rPr>
              <a:t>Unutulmaya </a:t>
            </a:r>
            <a:r>
              <a:rPr sz="1450" b="1" spc="25" dirty="0">
                <a:latin typeface="Arial"/>
                <a:cs typeface="Arial"/>
              </a:rPr>
              <a:t>Yüz </a:t>
            </a:r>
            <a:r>
              <a:rPr sz="1450" b="1" spc="80" dirty="0">
                <a:latin typeface="Arial"/>
                <a:cs typeface="Arial"/>
              </a:rPr>
              <a:t>Tutmuş </a:t>
            </a:r>
            <a:r>
              <a:rPr sz="1450" b="1" spc="90" dirty="0">
                <a:latin typeface="Arial"/>
                <a:cs typeface="Arial"/>
              </a:rPr>
              <a:t>Yemek </a:t>
            </a:r>
            <a:r>
              <a:rPr sz="1450" b="1" spc="80" dirty="0">
                <a:latin typeface="Arial"/>
                <a:cs typeface="Arial"/>
              </a:rPr>
              <a:t>Kültürünün </a:t>
            </a:r>
            <a:r>
              <a:rPr sz="1450" b="1" spc="70" dirty="0">
                <a:latin typeface="Arial"/>
                <a:cs typeface="Arial"/>
              </a:rPr>
              <a:t>Ortaya </a:t>
            </a:r>
            <a:r>
              <a:rPr sz="1450" b="1" spc="40" dirty="0">
                <a:latin typeface="Arial"/>
                <a:cs typeface="Arial"/>
              </a:rPr>
              <a:t>Çıkarılması” </a:t>
            </a:r>
            <a:r>
              <a:rPr sz="1450" b="1" spc="35" dirty="0">
                <a:latin typeface="Arial"/>
                <a:cs typeface="Arial"/>
              </a:rPr>
              <a:t>projesi </a:t>
            </a:r>
            <a:r>
              <a:rPr sz="1450" b="1" spc="75" dirty="0">
                <a:latin typeface="Arial"/>
                <a:cs typeface="Arial"/>
              </a:rPr>
              <a:t>hayata </a:t>
            </a:r>
            <a:r>
              <a:rPr sz="1450" b="1" spc="40" dirty="0">
                <a:latin typeface="Arial"/>
                <a:cs typeface="Arial"/>
              </a:rPr>
              <a:t>geçirildi. </a:t>
            </a:r>
            <a:r>
              <a:rPr sz="1450" b="1" spc="50" dirty="0">
                <a:latin typeface="Arial"/>
                <a:cs typeface="Arial"/>
              </a:rPr>
              <a:t>Çukurova </a:t>
            </a:r>
            <a:r>
              <a:rPr sz="1450" b="1" spc="5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Üniversitesi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ile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50" dirty="0">
                <a:latin typeface="Arial"/>
                <a:cs typeface="Arial"/>
              </a:rPr>
              <a:t>Wigwam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Clubs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İtalya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-25" dirty="0">
                <a:latin typeface="Arial"/>
                <a:cs typeface="Arial"/>
              </a:rPr>
              <a:t>iş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birliği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Adana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0" dirty="0">
                <a:latin typeface="Arial"/>
                <a:cs typeface="Arial"/>
              </a:rPr>
              <a:t>Toroslar </a:t>
            </a:r>
            <a:r>
              <a:rPr sz="1450" b="1" spc="55" dirty="0">
                <a:latin typeface="Arial"/>
                <a:cs typeface="Arial"/>
              </a:rPr>
              <a:t>Federasyonu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koordinatörlüğünde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yürütülen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projede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Adana’nın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unutulmaya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yüz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tutmuş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asırlık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10" dirty="0">
                <a:latin typeface="Arial"/>
                <a:cs typeface="Arial"/>
              </a:rPr>
              <a:t>yemek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tarifleri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gelecek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nesillere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aktarılmak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üzere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görsel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yazılı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olarak</a:t>
            </a:r>
            <a:r>
              <a:rPr sz="1450" b="1" spc="39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kayıt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altına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alındı.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"/>
              <a:cs typeface="Arial"/>
            </a:endParaRPr>
          </a:p>
          <a:p>
            <a:pPr marL="12700" marR="306705">
              <a:lnSpc>
                <a:spcPct val="100000"/>
              </a:lnSpc>
            </a:pPr>
            <a:r>
              <a:rPr sz="1450" b="1" i="1" spc="105" dirty="0">
                <a:solidFill>
                  <a:srgbClr val="FF9742"/>
                </a:solidFill>
                <a:latin typeface="Arial"/>
                <a:cs typeface="Arial"/>
              </a:rPr>
              <a:t>ADANA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REVEALING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FF9742"/>
                </a:solidFill>
                <a:latin typeface="Arial"/>
                <a:cs typeface="Arial"/>
              </a:rPr>
              <a:t>ADANA’S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CULTURAL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HERITAGE: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REVITALISING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FF9742"/>
                </a:solidFill>
                <a:latin typeface="Arial"/>
                <a:cs typeface="Arial"/>
              </a:rPr>
              <a:t>FORGOTTEN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CULINARY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TRADITIONS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PROJECT: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Under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‘Joint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Cultural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Heritage: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Preservation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Dialogue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between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Türkiye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EU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Grant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Programme’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conducted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Republic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Türkiye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Ministry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Culture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Tourism,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‘Adana’s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Cultural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Heritage: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Revitalising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Forgotten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Culinary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Traditions’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has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been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implemented.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collaboration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with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Çukurova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University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70" dirty="0">
                <a:solidFill>
                  <a:srgbClr val="6D6E71"/>
                </a:solidFill>
                <a:latin typeface="Arial"/>
                <a:cs typeface="Arial"/>
              </a:rPr>
              <a:t>Wigwam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Clubs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Italy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coordinated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5" dirty="0">
                <a:solidFill>
                  <a:srgbClr val="6D6E71"/>
                </a:solidFill>
                <a:latin typeface="Arial"/>
                <a:cs typeface="Arial"/>
              </a:rPr>
              <a:t>Adana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5" dirty="0">
                <a:solidFill>
                  <a:srgbClr val="6D6E71"/>
                </a:solidFill>
                <a:latin typeface="Arial"/>
                <a:cs typeface="Arial"/>
              </a:rPr>
              <a:t>Toroslar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Federation,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aims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preserve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document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Adana’s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forgotten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century-old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recipes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for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future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generations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through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visuals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written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5" dirty="0">
                <a:solidFill>
                  <a:srgbClr val="6D6E71"/>
                </a:solidFill>
                <a:latin typeface="Arial"/>
                <a:cs typeface="Arial"/>
              </a:rPr>
              <a:t>records.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81"/>
            <a:ext cx="20104089" cy="1356087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655928"/>
            <a:ext cx="19163665" cy="157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92125">
              <a:lnSpc>
                <a:spcPct val="100000"/>
              </a:lnSpc>
              <a:spcBef>
                <a:spcPts val="100"/>
              </a:spcBef>
            </a:pPr>
            <a:r>
              <a:rPr sz="1450" b="1" spc="110" dirty="0">
                <a:solidFill>
                  <a:srgbClr val="FF7300"/>
                </a:solidFill>
                <a:latin typeface="Arial"/>
                <a:cs typeface="Arial"/>
              </a:rPr>
              <a:t>MARDİN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 </a:t>
            </a:r>
            <a:r>
              <a:rPr sz="1450" b="1" spc="90" dirty="0">
                <a:solidFill>
                  <a:srgbClr val="FF7300"/>
                </a:solidFill>
                <a:latin typeface="Arial"/>
                <a:cs typeface="Arial"/>
              </a:rPr>
              <a:t>MARDİN’DE </a:t>
            </a:r>
            <a:r>
              <a:rPr sz="1450" b="1" spc="50" dirty="0">
                <a:solidFill>
                  <a:srgbClr val="FF7300"/>
                </a:solidFill>
                <a:latin typeface="Arial"/>
                <a:cs typeface="Arial"/>
              </a:rPr>
              <a:t>SÜRDÜRÜLEBİLİR </a:t>
            </a:r>
            <a:r>
              <a:rPr sz="1450" b="1" spc="85" dirty="0">
                <a:solidFill>
                  <a:srgbClr val="FF7300"/>
                </a:solidFill>
                <a:latin typeface="Arial"/>
                <a:cs typeface="Arial"/>
              </a:rPr>
              <a:t>TURİZMİN 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GELİŞTİRİLMESİ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 </a:t>
            </a:r>
            <a:r>
              <a:rPr sz="1450" b="1" spc="65" dirty="0">
                <a:latin typeface="Arial"/>
                <a:cs typeface="Arial"/>
              </a:rPr>
              <a:t>“Mardin </a:t>
            </a:r>
            <a:r>
              <a:rPr sz="1450" b="1" spc="50" dirty="0">
                <a:latin typeface="Arial"/>
                <a:cs typeface="Arial"/>
              </a:rPr>
              <a:t>Sürdürülebilir </a:t>
            </a:r>
            <a:r>
              <a:rPr sz="1450" b="1" spc="65" dirty="0">
                <a:latin typeface="Arial"/>
                <a:cs typeface="Arial"/>
              </a:rPr>
              <a:t>Turizm </a:t>
            </a:r>
            <a:r>
              <a:rPr sz="1450" b="1" spc="20" dirty="0">
                <a:latin typeface="Arial"/>
                <a:cs typeface="Arial"/>
              </a:rPr>
              <a:t>Projesi” </a:t>
            </a:r>
            <a:r>
              <a:rPr sz="1450" b="1" spc="70" dirty="0">
                <a:latin typeface="Arial"/>
                <a:cs typeface="Arial"/>
              </a:rPr>
              <a:t>kapsamInda, </a:t>
            </a:r>
            <a:r>
              <a:rPr sz="1450" b="1" spc="95" dirty="0">
                <a:latin typeface="Arial"/>
                <a:cs typeface="Arial"/>
              </a:rPr>
              <a:t>turizm </a:t>
            </a:r>
            <a:r>
              <a:rPr sz="1450" b="1" spc="45" dirty="0">
                <a:latin typeface="Arial"/>
                <a:cs typeface="Arial"/>
              </a:rPr>
              <a:t>altyapIsI </a:t>
            </a:r>
            <a:r>
              <a:rPr sz="1450" b="1" spc="60" dirty="0">
                <a:latin typeface="Arial"/>
                <a:cs typeface="Arial"/>
              </a:rPr>
              <a:t>güçlendirildi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30" dirty="0">
                <a:latin typeface="Arial"/>
                <a:cs typeface="Arial"/>
              </a:rPr>
              <a:t>çeşitli </a:t>
            </a:r>
            <a:r>
              <a:rPr sz="1450" b="1" spc="85" dirty="0">
                <a:latin typeface="Arial"/>
                <a:cs typeface="Arial"/>
              </a:rPr>
              <a:t>eğitimler </a:t>
            </a:r>
            <a:r>
              <a:rPr sz="1450" b="1" spc="30" dirty="0">
                <a:latin typeface="Arial"/>
                <a:cs typeface="Arial"/>
              </a:rPr>
              <a:t>verildi. </a:t>
            </a:r>
            <a:r>
              <a:rPr sz="1450" b="1" spc="80" dirty="0">
                <a:latin typeface="Arial"/>
                <a:cs typeface="Arial"/>
              </a:rPr>
              <a:t>Bu </a:t>
            </a:r>
            <a:r>
              <a:rPr sz="1450" b="1" spc="40" dirty="0">
                <a:latin typeface="Arial"/>
                <a:cs typeface="Arial"/>
              </a:rPr>
              <a:t>proje,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Mardin’in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UNESCO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Dünya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MirasI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Listesi’ne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girmesi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yolunda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önemli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bir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10" dirty="0">
                <a:latin typeface="Arial"/>
                <a:cs typeface="Arial"/>
              </a:rPr>
              <a:t>adIm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oldu.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Turizmin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etkisiyle,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Mardin’in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anItsal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sivil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mimarisiyle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oluşturduğu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kentsel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doku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restorasyon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dönüşüm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sürecine </a:t>
            </a:r>
            <a:r>
              <a:rPr sz="1450" b="1" spc="-38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girdi.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50" b="1" i="1" spc="110" dirty="0">
                <a:solidFill>
                  <a:srgbClr val="FF9742"/>
                </a:solidFill>
                <a:latin typeface="Arial"/>
                <a:cs typeface="Arial"/>
              </a:rPr>
              <a:t>MARDİN </a:t>
            </a:r>
            <a:r>
              <a:rPr sz="1450" b="1" i="1" spc="65" dirty="0">
                <a:solidFill>
                  <a:srgbClr val="FF9742"/>
                </a:solidFill>
                <a:latin typeface="Arial"/>
                <a:cs typeface="Arial"/>
              </a:rPr>
              <a:t>—DEVELOPMENT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OF </a:t>
            </a:r>
            <a:r>
              <a:rPr sz="1450" b="1" i="1" spc="40" dirty="0">
                <a:solidFill>
                  <a:srgbClr val="FF9742"/>
                </a:solidFill>
                <a:latin typeface="Arial"/>
                <a:cs typeface="Arial"/>
              </a:rPr>
              <a:t>SUSTAINABLE </a:t>
            </a:r>
            <a:r>
              <a:rPr sz="1450" b="1" i="1" spc="65" dirty="0">
                <a:solidFill>
                  <a:srgbClr val="FF9742"/>
                </a:solidFill>
                <a:latin typeface="Arial"/>
                <a:cs typeface="Arial"/>
              </a:rPr>
              <a:t>TOURISM </a:t>
            </a:r>
            <a:r>
              <a:rPr sz="1450" b="1" i="1" spc="105" dirty="0">
                <a:solidFill>
                  <a:srgbClr val="FF9742"/>
                </a:solidFill>
                <a:latin typeface="Arial"/>
                <a:cs typeface="Arial"/>
              </a:rPr>
              <a:t>IN </a:t>
            </a:r>
            <a:r>
              <a:rPr sz="1450" b="1" i="1" spc="110" dirty="0">
                <a:solidFill>
                  <a:srgbClr val="FF9742"/>
                </a:solidFill>
                <a:latin typeface="Arial"/>
                <a:cs typeface="Arial"/>
              </a:rPr>
              <a:t>MARDİN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PROJECT: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‘Mardin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Sustainable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Tourism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Project’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strengthened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tourism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infrastructure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provided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valuable training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programmes.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This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initiative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significant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step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towards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Mardin’s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inclusion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UNESCO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World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List.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-15" dirty="0">
                <a:solidFill>
                  <a:srgbClr val="6D6E71"/>
                </a:solidFill>
                <a:latin typeface="Arial"/>
                <a:cs typeface="Arial"/>
              </a:rPr>
              <a:t>As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result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tourism’s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impact,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urban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fabric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formed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Mardin’s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5" dirty="0">
                <a:solidFill>
                  <a:srgbClr val="6D6E71"/>
                </a:solidFill>
                <a:latin typeface="Arial"/>
                <a:cs typeface="Arial"/>
              </a:rPr>
              <a:t>monumental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-38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civil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architecture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has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undergone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restoration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transformation.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1"/>
            <a:ext cx="20104089" cy="1328285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283332"/>
            <a:ext cx="19029680" cy="201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110" dirty="0">
                <a:solidFill>
                  <a:srgbClr val="FF7300"/>
                </a:solidFill>
                <a:latin typeface="Arial"/>
                <a:cs typeface="Arial"/>
              </a:rPr>
              <a:t>MARDİN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 </a:t>
            </a:r>
            <a:r>
              <a:rPr sz="1450" b="1" spc="-110" dirty="0">
                <a:solidFill>
                  <a:srgbClr val="FF7300"/>
                </a:solidFill>
                <a:latin typeface="Arial"/>
                <a:cs typeface="Arial"/>
              </a:rPr>
              <a:t>1.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CADDE İÇİN </a:t>
            </a:r>
            <a:r>
              <a:rPr sz="1450" b="1" spc="55" dirty="0">
                <a:solidFill>
                  <a:srgbClr val="FF7300"/>
                </a:solidFill>
                <a:latin typeface="Arial"/>
                <a:cs typeface="Arial"/>
              </a:rPr>
              <a:t>YENİLEME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VE </a:t>
            </a:r>
            <a:r>
              <a:rPr sz="1450" b="1" spc="45" dirty="0">
                <a:solidFill>
                  <a:srgbClr val="FF7300"/>
                </a:solidFill>
                <a:latin typeface="Arial"/>
                <a:cs typeface="Arial"/>
              </a:rPr>
              <a:t>SAĞLIKLAŞTIRMA 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İŞLERİ </a:t>
            </a:r>
            <a:r>
              <a:rPr sz="1450" b="1" spc="50" dirty="0">
                <a:solidFill>
                  <a:srgbClr val="FF7300"/>
                </a:solidFill>
                <a:latin typeface="Arial"/>
                <a:cs typeface="Arial"/>
              </a:rPr>
              <a:t>KONTROLLÜK HİZMETLERİ: </a:t>
            </a:r>
            <a:r>
              <a:rPr sz="1450" b="1" spc="65" dirty="0">
                <a:latin typeface="Arial"/>
                <a:cs typeface="Arial"/>
              </a:rPr>
              <a:t>Mardin’in </a:t>
            </a:r>
            <a:r>
              <a:rPr sz="1450" b="1" spc="-155" dirty="0">
                <a:latin typeface="Arial"/>
                <a:cs typeface="Arial"/>
              </a:rPr>
              <a:t>1. </a:t>
            </a:r>
            <a:r>
              <a:rPr sz="1450" b="1" spc="45" dirty="0">
                <a:latin typeface="Arial"/>
                <a:cs typeface="Arial"/>
              </a:rPr>
              <a:t>Caddesi’nde, </a:t>
            </a:r>
            <a:r>
              <a:rPr sz="1450" b="1" spc="60" dirty="0">
                <a:latin typeface="Arial"/>
                <a:cs typeface="Arial"/>
              </a:rPr>
              <a:t>tarihi </a:t>
            </a:r>
            <a:r>
              <a:rPr sz="1450" b="1" spc="65" dirty="0">
                <a:latin typeface="Arial"/>
                <a:cs typeface="Arial"/>
              </a:rPr>
              <a:t>kentsel </a:t>
            </a:r>
            <a:r>
              <a:rPr sz="1450" b="1" spc="75" dirty="0">
                <a:latin typeface="Arial"/>
                <a:cs typeface="Arial"/>
              </a:rPr>
              <a:t>dokuya </a:t>
            </a:r>
            <a:r>
              <a:rPr sz="1450" b="1" spc="85" dirty="0">
                <a:latin typeface="Arial"/>
                <a:cs typeface="Arial"/>
              </a:rPr>
              <a:t>uygun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95" dirty="0">
                <a:latin typeface="Arial"/>
                <a:cs typeface="Arial"/>
              </a:rPr>
              <a:t>uyumlu </a:t>
            </a:r>
            <a:r>
              <a:rPr sz="1450" b="1" spc="70" dirty="0">
                <a:latin typeface="Arial"/>
                <a:cs typeface="Arial"/>
              </a:rPr>
              <a:t>cepheler </a:t>
            </a:r>
            <a:r>
              <a:rPr sz="1450" b="1" spc="60" dirty="0">
                <a:latin typeface="Arial"/>
                <a:cs typeface="Arial"/>
              </a:rPr>
              <a:t>oluşturarak </a:t>
            </a:r>
            <a:r>
              <a:rPr sz="1450" b="1" spc="55" dirty="0">
                <a:latin typeface="Arial"/>
                <a:cs typeface="Arial"/>
              </a:rPr>
              <a:t>kaliteli bir </a:t>
            </a:r>
            <a:r>
              <a:rPr sz="1450" b="1" spc="65" dirty="0">
                <a:latin typeface="Arial"/>
                <a:cs typeface="Arial"/>
              </a:rPr>
              <a:t>kentsel </a:t>
            </a:r>
            <a:r>
              <a:rPr sz="1450" b="1" spc="7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çevre </a:t>
            </a:r>
            <a:r>
              <a:rPr sz="1450" b="1" spc="70" dirty="0">
                <a:latin typeface="Arial"/>
                <a:cs typeface="Arial"/>
              </a:rPr>
              <a:t>yaratmayI </a:t>
            </a:r>
            <a:r>
              <a:rPr sz="1450" b="1" spc="75" dirty="0">
                <a:latin typeface="Arial"/>
                <a:cs typeface="Arial"/>
              </a:rPr>
              <a:t>amaçlayan </a:t>
            </a:r>
            <a:r>
              <a:rPr sz="1450" b="1" spc="45" dirty="0">
                <a:latin typeface="Arial"/>
                <a:cs typeface="Arial"/>
              </a:rPr>
              <a:t>AB </a:t>
            </a:r>
            <a:r>
              <a:rPr sz="1450" b="1" spc="60" dirty="0">
                <a:latin typeface="Arial"/>
                <a:cs typeface="Arial"/>
              </a:rPr>
              <a:t>destekli </a:t>
            </a:r>
            <a:r>
              <a:rPr sz="1450" b="1" spc="40" dirty="0">
                <a:latin typeface="Arial"/>
                <a:cs typeface="Arial"/>
              </a:rPr>
              <a:t>proje, </a:t>
            </a:r>
            <a:r>
              <a:rPr sz="1450" b="1" spc="45" dirty="0">
                <a:latin typeface="Arial"/>
                <a:cs typeface="Arial"/>
              </a:rPr>
              <a:t>Bilim, </a:t>
            </a:r>
            <a:r>
              <a:rPr sz="1450" b="1" spc="35" dirty="0">
                <a:latin typeface="Arial"/>
                <a:cs typeface="Arial"/>
              </a:rPr>
              <a:t>Sanayi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40" dirty="0">
                <a:latin typeface="Arial"/>
                <a:cs typeface="Arial"/>
              </a:rPr>
              <a:t>Teknoloji </a:t>
            </a:r>
            <a:r>
              <a:rPr sz="1450" b="1" spc="65" dirty="0">
                <a:latin typeface="Arial"/>
                <a:cs typeface="Arial"/>
              </a:rPr>
              <a:t>BakanlIğI </a:t>
            </a:r>
            <a:r>
              <a:rPr sz="1450" b="1" spc="45" dirty="0">
                <a:latin typeface="Arial"/>
                <a:cs typeface="Arial"/>
              </a:rPr>
              <a:t>Bölgesel </a:t>
            </a:r>
            <a:r>
              <a:rPr sz="1450" b="1" spc="85" dirty="0">
                <a:latin typeface="Arial"/>
                <a:cs typeface="Arial"/>
              </a:rPr>
              <a:t>Rekabet </a:t>
            </a:r>
            <a:r>
              <a:rPr sz="1450" b="1" spc="50" dirty="0">
                <a:latin typeface="Arial"/>
                <a:cs typeface="Arial"/>
              </a:rPr>
              <a:t>Edebilirlik </a:t>
            </a:r>
            <a:r>
              <a:rPr sz="1450" b="1" spc="40" dirty="0">
                <a:latin typeface="Arial"/>
                <a:cs typeface="Arial"/>
              </a:rPr>
              <a:t>Koordinasyon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90" dirty="0">
                <a:latin typeface="Arial"/>
                <a:cs typeface="Arial"/>
              </a:rPr>
              <a:t>Uygulama </a:t>
            </a:r>
            <a:r>
              <a:rPr sz="1450" b="1" spc="75" dirty="0">
                <a:latin typeface="Arial"/>
                <a:cs typeface="Arial"/>
              </a:rPr>
              <a:t>Merkezi </a:t>
            </a:r>
            <a:r>
              <a:rPr sz="1450" b="1" spc="90" dirty="0">
                <a:latin typeface="Arial"/>
                <a:cs typeface="Arial"/>
              </a:rPr>
              <a:t>tarafIndan </a:t>
            </a:r>
            <a:r>
              <a:rPr sz="1450" b="1" spc="75" dirty="0">
                <a:latin typeface="Arial"/>
                <a:cs typeface="Arial"/>
              </a:rPr>
              <a:t>hayata </a:t>
            </a:r>
            <a:r>
              <a:rPr sz="1450" b="1" spc="40" dirty="0">
                <a:latin typeface="Arial"/>
                <a:cs typeface="Arial"/>
              </a:rPr>
              <a:t>geçirildi. </a:t>
            </a:r>
            <a:r>
              <a:rPr sz="1450" b="1" spc="15" dirty="0">
                <a:latin typeface="Arial"/>
                <a:cs typeface="Arial"/>
              </a:rPr>
              <a:t>2,7 </a:t>
            </a:r>
            <a:r>
              <a:rPr sz="1450" b="1" spc="170" dirty="0">
                <a:latin typeface="Arial"/>
                <a:cs typeface="Arial"/>
              </a:rPr>
              <a:t>km </a:t>
            </a:r>
            <a:r>
              <a:rPr sz="1450" b="1" spc="85" dirty="0">
                <a:latin typeface="Arial"/>
                <a:cs typeface="Arial"/>
              </a:rPr>
              <a:t>uzunluğundaki </a:t>
            </a:r>
            <a:r>
              <a:rPr sz="1450" b="1" spc="90" dirty="0">
                <a:latin typeface="Arial"/>
                <a:cs typeface="Arial"/>
              </a:rPr>
              <a:t> caddede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bulunan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binalar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yenilendi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iyileştirildi.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Caddenin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50" dirty="0">
                <a:latin typeface="Arial"/>
                <a:cs typeface="Arial"/>
              </a:rPr>
              <a:t>hem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güney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50" dirty="0">
                <a:latin typeface="Arial"/>
                <a:cs typeface="Arial"/>
              </a:rPr>
              <a:t>hem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00" dirty="0">
                <a:latin typeface="Arial"/>
                <a:cs typeface="Arial"/>
              </a:rPr>
              <a:t>de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kuzey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tarafIndaki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bina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cephelerinde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yenileme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iyileştirme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çalIşmalarI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yapIldI.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AyrIca,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caddenin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levhalarI,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aydInlatmalarI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-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kentsel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mobilyalarI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da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yenilendi.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"/>
              <a:cs typeface="Arial"/>
            </a:endParaRPr>
          </a:p>
          <a:p>
            <a:pPr marL="12700" marR="82550">
              <a:lnSpc>
                <a:spcPct val="100000"/>
              </a:lnSpc>
            </a:pPr>
            <a:r>
              <a:rPr sz="1450" b="1" i="1" spc="110" dirty="0">
                <a:solidFill>
                  <a:srgbClr val="FF9742"/>
                </a:solidFill>
                <a:latin typeface="Arial"/>
                <a:cs typeface="Arial"/>
              </a:rPr>
              <a:t>MARDİN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FF9742"/>
                </a:solidFill>
                <a:latin typeface="Arial"/>
                <a:cs typeface="Arial"/>
              </a:rPr>
              <a:t>RENOVATION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FF9742"/>
                </a:solidFill>
                <a:latin typeface="Arial"/>
                <a:cs typeface="Arial"/>
              </a:rPr>
              <a:t>AND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FF9742"/>
                </a:solidFill>
                <a:latin typeface="Arial"/>
                <a:cs typeface="Arial"/>
              </a:rPr>
              <a:t>SANITATION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FF9742"/>
                </a:solidFill>
                <a:latin typeface="Arial"/>
                <a:cs typeface="Arial"/>
              </a:rPr>
              <a:t>SUPERVISION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SERVICES </a:t>
            </a:r>
            <a:r>
              <a:rPr sz="1450" b="1" i="1" spc="50" dirty="0">
                <a:solidFill>
                  <a:srgbClr val="FF9742"/>
                </a:solidFill>
                <a:latin typeface="Arial"/>
                <a:cs typeface="Arial"/>
              </a:rPr>
              <a:t>FOR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-75" dirty="0">
                <a:solidFill>
                  <a:srgbClr val="FF9742"/>
                </a:solidFill>
                <a:latin typeface="Arial"/>
                <a:cs typeface="Arial"/>
              </a:rPr>
              <a:t>1ST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FF9742"/>
                </a:solidFill>
                <a:latin typeface="Arial"/>
                <a:cs typeface="Arial"/>
              </a:rPr>
              <a:t>AVENUE: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This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EU-funded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0" dirty="0">
                <a:solidFill>
                  <a:srgbClr val="6D6E71"/>
                </a:solidFill>
                <a:latin typeface="Arial"/>
                <a:cs typeface="Arial"/>
              </a:rPr>
              <a:t>aimed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60" dirty="0">
                <a:solidFill>
                  <a:srgbClr val="6D6E71"/>
                </a:solidFill>
                <a:latin typeface="Arial"/>
                <a:cs typeface="Arial"/>
              </a:rPr>
              <a:t>at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creating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high-quality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urban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environment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with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façades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40" dirty="0">
                <a:solidFill>
                  <a:srgbClr val="6D6E71"/>
                </a:solidFill>
                <a:latin typeface="Arial"/>
                <a:cs typeface="Arial"/>
              </a:rPr>
              <a:t>that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are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appropriate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harmonious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with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historical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urban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fabric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Mardin’s </a:t>
            </a:r>
            <a:r>
              <a:rPr sz="1450" b="1" i="1" spc="-60" dirty="0">
                <a:solidFill>
                  <a:srgbClr val="6D6E71"/>
                </a:solidFill>
                <a:latin typeface="Arial"/>
                <a:cs typeface="Arial"/>
              </a:rPr>
              <a:t>1st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Avenue.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This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initiative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implemented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Republic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Türkiye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Ministry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Science,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Industry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Technology’s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Regional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Competitiveness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Coordination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Implementation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Centre.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Buildings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along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2.7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65" dirty="0">
                <a:solidFill>
                  <a:srgbClr val="6D6E71"/>
                </a:solidFill>
                <a:latin typeface="Arial"/>
                <a:cs typeface="Arial"/>
              </a:rPr>
              <a:t>km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avenue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were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renovated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improved.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work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carried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out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façades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buildings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both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south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north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sides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street.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New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signage,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lighting,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urban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furniture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were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also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installed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along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avenue.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6"/>
            <a:ext cx="20104094" cy="133395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278603"/>
            <a:ext cx="19153505" cy="201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7345">
              <a:lnSpc>
                <a:spcPct val="100000"/>
              </a:lnSpc>
              <a:spcBef>
                <a:spcPts val="100"/>
              </a:spcBef>
            </a:pPr>
            <a:r>
              <a:rPr sz="1450" b="1" spc="110" dirty="0">
                <a:solidFill>
                  <a:srgbClr val="FF7300"/>
                </a:solidFill>
                <a:latin typeface="Arial"/>
                <a:cs typeface="Arial"/>
              </a:rPr>
              <a:t>MARDİN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5" dirty="0">
                <a:solidFill>
                  <a:srgbClr val="FF7300"/>
                </a:solidFill>
                <a:latin typeface="Arial"/>
                <a:cs typeface="Arial"/>
              </a:rPr>
              <a:t>DEYRULZAFARAN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75" dirty="0">
                <a:solidFill>
                  <a:srgbClr val="FF7300"/>
                </a:solidFill>
                <a:latin typeface="Arial"/>
                <a:cs typeface="Arial"/>
              </a:rPr>
              <a:t>MANASTIRI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RESTORASYONU: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Mardin’in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dört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kilometre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doğusunda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yer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alan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Deyrulzafaran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ManastIrI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için,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00" dirty="0">
                <a:latin typeface="Arial"/>
                <a:cs typeface="Arial"/>
              </a:rPr>
              <a:t>2005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yIlInda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Deyrulzafaran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ManastIrI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BakIm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OnarIm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Yaşatma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Derneği </a:t>
            </a:r>
            <a:r>
              <a:rPr sz="1450" b="1" spc="40" dirty="0">
                <a:latin typeface="Arial"/>
                <a:cs typeface="Arial"/>
              </a:rPr>
              <a:t>ile GAP </a:t>
            </a:r>
            <a:r>
              <a:rPr sz="1450" b="1" spc="45" dirty="0">
                <a:latin typeface="Arial"/>
                <a:cs typeface="Arial"/>
              </a:rPr>
              <a:t>İdaresi </a:t>
            </a:r>
            <a:r>
              <a:rPr sz="1450" b="1" spc="90" dirty="0">
                <a:latin typeface="Arial"/>
                <a:cs typeface="Arial"/>
              </a:rPr>
              <a:t>tarafIndan </a:t>
            </a:r>
            <a:r>
              <a:rPr sz="1450" b="1" spc="70" dirty="0">
                <a:latin typeface="Arial"/>
                <a:cs typeface="Arial"/>
              </a:rPr>
              <a:t>kapsamlI </a:t>
            </a:r>
            <a:r>
              <a:rPr sz="1450" b="1" spc="55" dirty="0">
                <a:latin typeface="Arial"/>
                <a:cs typeface="Arial"/>
              </a:rPr>
              <a:t>bir </a:t>
            </a:r>
            <a:r>
              <a:rPr sz="1450" b="1" spc="35" dirty="0">
                <a:latin typeface="Arial"/>
                <a:cs typeface="Arial"/>
              </a:rPr>
              <a:t>restorasyon projesi </a:t>
            </a:r>
            <a:r>
              <a:rPr sz="1450" b="1" spc="45" dirty="0">
                <a:latin typeface="Arial"/>
                <a:cs typeface="Arial"/>
              </a:rPr>
              <a:t>AB </a:t>
            </a:r>
            <a:r>
              <a:rPr sz="1450" b="1" spc="60" dirty="0">
                <a:latin typeface="Arial"/>
                <a:cs typeface="Arial"/>
              </a:rPr>
              <a:t>desteğiyle </a:t>
            </a:r>
            <a:r>
              <a:rPr sz="1450" b="1" spc="50" dirty="0">
                <a:latin typeface="Arial"/>
                <a:cs typeface="Arial"/>
              </a:rPr>
              <a:t>hazIrlandI. </a:t>
            </a:r>
            <a:r>
              <a:rPr sz="1450" b="1" spc="60" dirty="0">
                <a:latin typeface="Arial"/>
                <a:cs typeface="Arial"/>
              </a:rPr>
              <a:t>İlk </a:t>
            </a:r>
            <a:r>
              <a:rPr sz="1450" b="1" spc="110" dirty="0">
                <a:latin typeface="Arial"/>
                <a:cs typeface="Arial"/>
              </a:rPr>
              <a:t>adIm </a:t>
            </a:r>
            <a:r>
              <a:rPr sz="1450" b="1" spc="60" dirty="0">
                <a:latin typeface="Arial"/>
                <a:cs typeface="Arial"/>
              </a:rPr>
              <a:t>olarak </a:t>
            </a:r>
            <a:r>
              <a:rPr sz="1450" b="1" spc="45" dirty="0">
                <a:latin typeface="Arial"/>
                <a:cs typeface="Arial"/>
              </a:rPr>
              <a:t>ziyaretçi </a:t>
            </a:r>
            <a:r>
              <a:rPr sz="1450" b="1" spc="60" dirty="0">
                <a:latin typeface="Arial"/>
                <a:cs typeface="Arial"/>
              </a:rPr>
              <a:t>karşIlama </a:t>
            </a:r>
            <a:r>
              <a:rPr sz="1450" b="1" spc="85" dirty="0">
                <a:latin typeface="Arial"/>
                <a:cs typeface="Arial"/>
              </a:rPr>
              <a:t>merkezi </a:t>
            </a:r>
            <a:r>
              <a:rPr sz="1450" b="1" spc="35" dirty="0">
                <a:latin typeface="Arial"/>
                <a:cs typeface="Arial"/>
              </a:rPr>
              <a:t>inşa </a:t>
            </a:r>
            <a:r>
              <a:rPr sz="1450" b="1" spc="60" dirty="0">
                <a:latin typeface="Arial"/>
                <a:cs typeface="Arial"/>
              </a:rPr>
              <a:t>edildi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80" dirty="0">
                <a:latin typeface="Arial"/>
                <a:cs typeface="Arial"/>
              </a:rPr>
              <a:t>ardIndan </a:t>
            </a:r>
            <a:r>
              <a:rPr sz="1450" b="1" spc="75" dirty="0">
                <a:latin typeface="Arial"/>
                <a:cs typeface="Arial"/>
              </a:rPr>
              <a:t>manastIrIn </a:t>
            </a:r>
            <a:r>
              <a:rPr sz="1450" b="1" spc="155" dirty="0">
                <a:latin typeface="Arial"/>
                <a:cs typeface="Arial"/>
              </a:rPr>
              <a:t>tüm </a:t>
            </a:r>
            <a:r>
              <a:rPr sz="1450" b="1" spc="140" dirty="0">
                <a:latin typeface="Arial"/>
                <a:cs typeface="Arial"/>
              </a:rPr>
              <a:t>dam </a:t>
            </a:r>
            <a:r>
              <a:rPr sz="1450" b="1" spc="50" dirty="0">
                <a:latin typeface="Arial"/>
                <a:cs typeface="Arial"/>
              </a:rPr>
              <a:t>ve teraslarInIn </a:t>
            </a:r>
            <a:r>
              <a:rPr sz="1450" b="1" spc="5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izolasyon </a:t>
            </a:r>
            <a:r>
              <a:rPr sz="1450" b="1" spc="50" dirty="0">
                <a:latin typeface="Arial"/>
                <a:cs typeface="Arial"/>
              </a:rPr>
              <a:t>işlemi </a:t>
            </a:r>
            <a:r>
              <a:rPr sz="1450" b="1" spc="95" dirty="0">
                <a:latin typeface="Arial"/>
                <a:cs typeface="Arial"/>
              </a:rPr>
              <a:t>tamamlandI. </a:t>
            </a:r>
            <a:r>
              <a:rPr sz="1450" b="1" spc="65" dirty="0">
                <a:latin typeface="Arial"/>
                <a:cs typeface="Arial"/>
              </a:rPr>
              <a:t>ManastIrIn </a:t>
            </a:r>
            <a:r>
              <a:rPr sz="1450" b="1" spc="40" dirty="0">
                <a:latin typeface="Arial"/>
                <a:cs typeface="Arial"/>
              </a:rPr>
              <a:t>restorasyonu </a:t>
            </a:r>
            <a:r>
              <a:rPr sz="1450" b="1" spc="50" dirty="0">
                <a:latin typeface="Arial"/>
                <a:cs typeface="Arial"/>
              </a:rPr>
              <a:t>ve çevre </a:t>
            </a:r>
            <a:r>
              <a:rPr sz="1450" b="1" spc="75" dirty="0">
                <a:latin typeface="Arial"/>
                <a:cs typeface="Arial"/>
              </a:rPr>
              <a:t>düzenlemesinin </a:t>
            </a:r>
            <a:r>
              <a:rPr sz="1450" b="1" spc="45" dirty="0">
                <a:latin typeface="Arial"/>
                <a:cs typeface="Arial"/>
              </a:rPr>
              <a:t>yapIlmasI, </a:t>
            </a:r>
            <a:r>
              <a:rPr sz="1450" b="1" spc="105" dirty="0">
                <a:latin typeface="Arial"/>
                <a:cs typeface="Arial"/>
              </a:rPr>
              <a:t>bu </a:t>
            </a:r>
            <a:r>
              <a:rPr sz="1450" b="1" spc="50" dirty="0">
                <a:latin typeface="Arial"/>
                <a:cs typeface="Arial"/>
              </a:rPr>
              <a:t>anItsal </a:t>
            </a:r>
            <a:r>
              <a:rPr sz="1450" b="1" spc="60" dirty="0">
                <a:latin typeface="Arial"/>
                <a:cs typeface="Arial"/>
              </a:rPr>
              <a:t>yapInIn </a:t>
            </a:r>
            <a:r>
              <a:rPr sz="1450" b="1" spc="70" dirty="0">
                <a:latin typeface="Arial"/>
                <a:cs typeface="Arial"/>
              </a:rPr>
              <a:t>korunmasInI </a:t>
            </a:r>
            <a:r>
              <a:rPr sz="1450" b="1" spc="60" dirty="0">
                <a:latin typeface="Arial"/>
                <a:cs typeface="Arial"/>
              </a:rPr>
              <a:t>sağlarken </a:t>
            </a:r>
            <a:r>
              <a:rPr sz="1450" b="1" spc="70" dirty="0">
                <a:latin typeface="Arial"/>
                <a:cs typeface="Arial"/>
              </a:rPr>
              <a:t>Mardin’de </a:t>
            </a:r>
            <a:r>
              <a:rPr sz="1450" b="1" spc="40" dirty="0">
                <a:latin typeface="Arial"/>
                <a:cs typeface="Arial"/>
              </a:rPr>
              <a:t>kalIcI </a:t>
            </a:r>
            <a:r>
              <a:rPr sz="1450" b="1" spc="50" dirty="0">
                <a:latin typeface="Arial"/>
                <a:cs typeface="Arial"/>
              </a:rPr>
              <a:t>ve sürdürülebilir </a:t>
            </a:r>
            <a:r>
              <a:rPr sz="1450" b="1" spc="85" dirty="0">
                <a:latin typeface="Arial"/>
                <a:cs typeface="Arial"/>
              </a:rPr>
              <a:t>kültür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70" dirty="0">
                <a:latin typeface="Arial"/>
                <a:cs typeface="Arial"/>
              </a:rPr>
              <a:t>inanç </a:t>
            </a:r>
            <a:r>
              <a:rPr sz="1450" b="1" spc="80" dirty="0">
                <a:latin typeface="Arial"/>
                <a:cs typeface="Arial"/>
              </a:rPr>
              <a:t>turizminin 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gelişmesine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olanak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tanIdI.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50" b="1" i="1" spc="110" dirty="0">
                <a:solidFill>
                  <a:srgbClr val="FF9742"/>
                </a:solidFill>
                <a:latin typeface="Arial"/>
                <a:cs typeface="Arial"/>
              </a:rPr>
              <a:t>MARDİN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RESTORATION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OF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FF9742"/>
                </a:solidFill>
                <a:latin typeface="Arial"/>
                <a:cs typeface="Arial"/>
              </a:rPr>
              <a:t>DEYRULZAFARAN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FF9742"/>
                </a:solidFill>
                <a:latin typeface="Arial"/>
                <a:cs typeface="Arial"/>
              </a:rPr>
              <a:t>MONASTERY: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2005,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Deyrulzafaran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Monastery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Maintenance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Preservation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Association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GAP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Administration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prepared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comprehensive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restoration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for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Deyrulzafaran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Monastery,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located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four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kilometres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east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Mardin,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with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support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from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EU.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first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step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construction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5" dirty="0">
                <a:solidFill>
                  <a:srgbClr val="6D6E71"/>
                </a:solidFill>
                <a:latin typeface="Arial"/>
                <a:cs typeface="Arial"/>
              </a:rPr>
              <a:t>visitor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reception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centre,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followed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completion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waterproofing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for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all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monastery’s </a:t>
            </a:r>
            <a:r>
              <a:rPr sz="1450" b="1" i="1" spc="25" dirty="0">
                <a:solidFill>
                  <a:srgbClr val="6D6E71"/>
                </a:solidFill>
                <a:latin typeface="Arial"/>
                <a:cs typeface="Arial"/>
              </a:rPr>
              <a:t>roofs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terraces.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restoration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landscaping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monastery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has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not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only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preserved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this </a:t>
            </a:r>
            <a:r>
              <a:rPr sz="1450" b="1" i="1" spc="125" dirty="0">
                <a:solidFill>
                  <a:srgbClr val="6D6E71"/>
                </a:solidFill>
                <a:latin typeface="Arial"/>
                <a:cs typeface="Arial"/>
              </a:rPr>
              <a:t>monumental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structure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but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also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facilitated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development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lasting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sustainable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cultural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religious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tourism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industry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Mardin.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" y="1889779"/>
            <a:ext cx="20104080" cy="1370428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832842"/>
            <a:ext cx="18721070" cy="1132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75" dirty="0">
                <a:solidFill>
                  <a:srgbClr val="FF7300"/>
                </a:solidFill>
                <a:latin typeface="Arial"/>
                <a:cs typeface="Arial"/>
              </a:rPr>
              <a:t>SİNOP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75" dirty="0">
                <a:solidFill>
                  <a:srgbClr val="FF7300"/>
                </a:solidFill>
                <a:latin typeface="Arial"/>
                <a:cs typeface="Arial"/>
              </a:rPr>
              <a:t>SİNOP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5" dirty="0">
                <a:solidFill>
                  <a:srgbClr val="FF7300"/>
                </a:solidFill>
                <a:latin typeface="Arial"/>
                <a:cs typeface="Arial"/>
              </a:rPr>
              <a:t>TARİHİ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CEZAEVİ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55" dirty="0">
                <a:solidFill>
                  <a:srgbClr val="FF7300"/>
                </a:solidFill>
                <a:latin typeface="Arial"/>
                <a:cs typeface="Arial"/>
              </a:rPr>
              <a:t>PİLOT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RESTORASYON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-45" dirty="0">
                <a:latin typeface="Arial"/>
                <a:cs typeface="Arial"/>
              </a:rPr>
              <a:t>T.C.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Kültür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Turizm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BakanlIğI’nIn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faydalanIcI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olduğu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bu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projeyle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Sinop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Tarihi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Cezaevi’nin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restorasyonu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tamamlandI.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AyrIca,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kültürel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miras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odaklI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diyaloğu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geliştirmeye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yönelik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kültür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sanat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alanInda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bir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hibe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programI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da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yürütüldü.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Arial"/>
              <a:cs typeface="Arial"/>
            </a:endParaRPr>
          </a:p>
          <a:p>
            <a:pPr marL="12700" marR="353060">
              <a:lnSpc>
                <a:spcPct val="100000"/>
              </a:lnSpc>
              <a:spcBef>
                <a:spcPts val="5"/>
              </a:spcBef>
            </a:pPr>
            <a:r>
              <a:rPr sz="1450" b="1" i="1" spc="60" dirty="0">
                <a:solidFill>
                  <a:srgbClr val="FF9742"/>
                </a:solidFill>
                <a:latin typeface="Arial"/>
                <a:cs typeface="Arial"/>
              </a:rPr>
              <a:t>SİNOP—PILOT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RESTORATION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FF9742"/>
                </a:solidFill>
                <a:latin typeface="Arial"/>
                <a:cs typeface="Arial"/>
              </a:rPr>
              <a:t>PROJECT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OF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FF9742"/>
                </a:solidFill>
                <a:latin typeface="Arial"/>
                <a:cs typeface="Arial"/>
              </a:rPr>
              <a:t>SİNOP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FF9742"/>
                </a:solidFill>
                <a:latin typeface="Arial"/>
                <a:cs typeface="Arial"/>
              </a:rPr>
              <a:t>HISTORICAL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PRISON: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This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project,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which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benefits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Republic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Türkiye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Ministry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Culture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Tourism,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completed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restoration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Sinop </a:t>
            </a:r>
            <a:r>
              <a:rPr sz="1450" b="1" i="1" spc="-38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Historical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Prison.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Additionally,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grant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programme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0" dirty="0">
                <a:solidFill>
                  <a:srgbClr val="6D6E71"/>
                </a:solidFill>
                <a:latin typeface="Arial"/>
                <a:cs typeface="Arial"/>
              </a:rPr>
              <a:t>aimed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60" dirty="0">
                <a:solidFill>
                  <a:srgbClr val="6D6E71"/>
                </a:solidFill>
                <a:latin typeface="Arial"/>
                <a:cs typeface="Arial"/>
              </a:rPr>
              <a:t>at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fostering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dialogue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centred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cultural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fields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culture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arts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implemented.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6"/>
            <a:ext cx="20104089" cy="1282309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4837877"/>
            <a:ext cx="18993485" cy="2459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55" dirty="0">
                <a:solidFill>
                  <a:srgbClr val="FF7300"/>
                </a:solidFill>
                <a:latin typeface="Arial"/>
                <a:cs typeface="Arial"/>
              </a:rPr>
              <a:t>ŞANLIURFA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55" dirty="0">
                <a:solidFill>
                  <a:srgbClr val="FF7300"/>
                </a:solidFill>
                <a:latin typeface="Arial"/>
                <a:cs typeface="Arial"/>
              </a:rPr>
              <a:t>ŞANLIURFA’DA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TARİH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75" dirty="0">
                <a:solidFill>
                  <a:srgbClr val="FF7300"/>
                </a:solidFill>
                <a:latin typeface="Arial"/>
                <a:cs typeface="Arial"/>
              </a:rPr>
              <a:t>YENİDEN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5" dirty="0">
                <a:solidFill>
                  <a:srgbClr val="FF7300"/>
                </a:solidFill>
                <a:latin typeface="Arial"/>
                <a:cs typeface="Arial"/>
              </a:rPr>
              <a:t>CANLANIYOR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Neolitik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14" dirty="0">
                <a:latin typeface="Arial"/>
                <a:cs typeface="Arial"/>
              </a:rPr>
              <a:t>döneme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insanlIğIn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gelişimine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dair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önemli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bulgular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sunan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Göbeklitepe,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-254" dirty="0">
                <a:latin typeface="Arial"/>
                <a:cs typeface="Arial"/>
              </a:rPr>
              <a:t>1</a:t>
            </a:r>
            <a:r>
              <a:rPr sz="1450" b="1" spc="-135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Temmuz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25" dirty="0">
                <a:latin typeface="Arial"/>
                <a:cs typeface="Arial"/>
              </a:rPr>
              <a:t>2008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tarihinde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UNESCO’nun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prestijli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Dünya </a:t>
            </a:r>
            <a:r>
              <a:rPr sz="1450" b="1" spc="40" dirty="0">
                <a:latin typeface="Arial"/>
                <a:cs typeface="Arial"/>
              </a:rPr>
              <a:t>MirasI </a:t>
            </a:r>
            <a:r>
              <a:rPr sz="1450" b="1" spc="25" dirty="0">
                <a:latin typeface="Arial"/>
                <a:cs typeface="Arial"/>
              </a:rPr>
              <a:t>Listesi’ne </a:t>
            </a:r>
            <a:r>
              <a:rPr sz="1450" b="1" spc="65" dirty="0">
                <a:latin typeface="Arial"/>
                <a:cs typeface="Arial"/>
              </a:rPr>
              <a:t>dahil </a:t>
            </a:r>
            <a:r>
              <a:rPr sz="1450" b="1" spc="45" dirty="0">
                <a:latin typeface="Arial"/>
                <a:cs typeface="Arial"/>
              </a:rPr>
              <a:t>edildi. </a:t>
            </a:r>
            <a:r>
              <a:rPr sz="1450" b="1" spc="55" dirty="0">
                <a:latin typeface="Arial"/>
                <a:cs typeface="Arial"/>
              </a:rPr>
              <a:t>Avrupa </a:t>
            </a:r>
            <a:r>
              <a:rPr sz="1450" b="1" spc="25" dirty="0">
                <a:latin typeface="Arial"/>
                <a:cs typeface="Arial"/>
              </a:rPr>
              <a:t>Birliği, </a:t>
            </a:r>
            <a:r>
              <a:rPr sz="1450" b="1" spc="70" dirty="0">
                <a:latin typeface="Arial"/>
                <a:cs typeface="Arial"/>
              </a:rPr>
              <a:t>Göbeklitepe </a:t>
            </a:r>
            <a:r>
              <a:rPr sz="1450" b="1" spc="85" dirty="0">
                <a:latin typeface="Arial"/>
                <a:cs typeface="Arial"/>
              </a:rPr>
              <a:t>Dünya </a:t>
            </a:r>
            <a:r>
              <a:rPr sz="1450" b="1" spc="40" dirty="0">
                <a:latin typeface="Arial"/>
                <a:cs typeface="Arial"/>
              </a:rPr>
              <a:t>MirasI </a:t>
            </a:r>
            <a:r>
              <a:rPr sz="1450" b="1" spc="95" dirty="0">
                <a:latin typeface="Arial"/>
                <a:cs typeface="Arial"/>
              </a:rPr>
              <a:t>koruma </a:t>
            </a:r>
            <a:r>
              <a:rPr sz="1450" b="1" spc="70" dirty="0">
                <a:latin typeface="Arial"/>
                <a:cs typeface="Arial"/>
              </a:rPr>
              <a:t>alanInda </a:t>
            </a:r>
            <a:r>
              <a:rPr sz="1450" b="1" spc="35" dirty="0">
                <a:latin typeface="Arial"/>
                <a:cs typeface="Arial"/>
              </a:rPr>
              <a:t>inşa </a:t>
            </a:r>
            <a:r>
              <a:rPr sz="1450" b="1" spc="70" dirty="0">
                <a:latin typeface="Arial"/>
                <a:cs typeface="Arial"/>
              </a:rPr>
              <a:t>edilen </a:t>
            </a:r>
            <a:r>
              <a:rPr sz="1450" b="1" spc="45" dirty="0">
                <a:latin typeface="Arial"/>
                <a:cs typeface="Arial"/>
              </a:rPr>
              <a:t>iki </a:t>
            </a:r>
            <a:r>
              <a:rPr sz="1450" b="1" spc="40" dirty="0">
                <a:latin typeface="Arial"/>
                <a:cs typeface="Arial"/>
              </a:rPr>
              <a:t>kalIcI </a:t>
            </a:r>
            <a:r>
              <a:rPr sz="1450" b="1" spc="65" dirty="0">
                <a:latin typeface="Arial"/>
                <a:cs typeface="Arial"/>
              </a:rPr>
              <a:t>çatI </a:t>
            </a:r>
            <a:r>
              <a:rPr sz="1450" b="1" spc="75" dirty="0">
                <a:latin typeface="Arial"/>
                <a:cs typeface="Arial"/>
              </a:rPr>
              <a:t>örtüsünün </a:t>
            </a:r>
            <a:r>
              <a:rPr sz="1450" b="1" spc="80" dirty="0">
                <a:latin typeface="Arial"/>
                <a:cs typeface="Arial"/>
              </a:rPr>
              <a:t>yapImIna </a:t>
            </a:r>
            <a:r>
              <a:rPr sz="1450" b="1" spc="100" dirty="0">
                <a:latin typeface="Arial"/>
                <a:cs typeface="Arial"/>
              </a:rPr>
              <a:t>en </a:t>
            </a:r>
            <a:r>
              <a:rPr sz="1450" b="1" spc="90" dirty="0">
                <a:latin typeface="Arial"/>
                <a:cs typeface="Arial"/>
              </a:rPr>
              <a:t>büyük </a:t>
            </a:r>
            <a:r>
              <a:rPr sz="1450" b="1" spc="65" dirty="0">
                <a:latin typeface="Arial"/>
                <a:cs typeface="Arial"/>
              </a:rPr>
              <a:t>desteği </a:t>
            </a:r>
            <a:r>
              <a:rPr sz="1450" b="1" spc="40" dirty="0">
                <a:latin typeface="Arial"/>
                <a:cs typeface="Arial"/>
              </a:rPr>
              <a:t>sağladI. </a:t>
            </a:r>
            <a:r>
              <a:rPr sz="1450" b="1" spc="95" dirty="0">
                <a:latin typeface="Arial"/>
                <a:cs typeface="Arial"/>
              </a:rPr>
              <a:t>Alman </a:t>
            </a:r>
            <a:r>
              <a:rPr sz="1450" b="1" spc="45" dirty="0">
                <a:latin typeface="Arial"/>
                <a:cs typeface="Arial"/>
              </a:rPr>
              <a:t>Arkeoloji </a:t>
            </a:r>
            <a:r>
              <a:rPr sz="1450" b="1" spc="50" dirty="0">
                <a:latin typeface="Arial"/>
                <a:cs typeface="Arial"/>
              </a:rPr>
              <a:t>Enstitüsü </a:t>
            </a:r>
            <a:r>
              <a:rPr sz="1450" b="1" spc="55" dirty="0">
                <a:latin typeface="Arial"/>
                <a:cs typeface="Arial"/>
              </a:rPr>
              <a:t>(DAI) </a:t>
            </a:r>
            <a:r>
              <a:rPr sz="1450" b="1" spc="6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tarafIndan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tasarlanan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bu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çatI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örtüleri,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toplam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25" dirty="0">
                <a:latin typeface="Arial"/>
                <a:cs typeface="Arial"/>
              </a:rPr>
              <a:t>4.000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metrekarelik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bir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alanI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kapsIyor.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Bu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yapIlar,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kazI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alanIndaki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anItlarI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zorlu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hava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koşullarIndan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korumakla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kalmayIp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aynI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zamanda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arkeolojik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kalIntIlara </a:t>
            </a:r>
            <a:r>
              <a:rPr sz="1450" b="1" spc="65" dirty="0">
                <a:latin typeface="Arial"/>
                <a:cs typeface="Arial"/>
              </a:rPr>
              <a:t> </a:t>
            </a:r>
            <a:r>
              <a:rPr sz="1450" b="1" spc="5" dirty="0">
                <a:latin typeface="Arial"/>
                <a:cs typeface="Arial"/>
              </a:rPr>
              <a:t>eşsiz </a:t>
            </a:r>
            <a:r>
              <a:rPr sz="1450" b="1" spc="55" dirty="0">
                <a:latin typeface="Arial"/>
                <a:cs typeface="Arial"/>
              </a:rPr>
              <a:t>bir erişim </a:t>
            </a:r>
            <a:r>
              <a:rPr sz="1450" b="1" spc="85" dirty="0">
                <a:latin typeface="Arial"/>
                <a:cs typeface="Arial"/>
              </a:rPr>
              <a:t>deneyimi </a:t>
            </a:r>
            <a:r>
              <a:rPr sz="1450" b="1" spc="35" dirty="0">
                <a:latin typeface="Arial"/>
                <a:cs typeface="Arial"/>
              </a:rPr>
              <a:t>sunuyor. </a:t>
            </a:r>
            <a:r>
              <a:rPr sz="1450" b="1" spc="65" dirty="0">
                <a:latin typeface="Arial"/>
                <a:cs typeface="Arial"/>
              </a:rPr>
              <a:t>Göbeklitepe’deki çatI </a:t>
            </a:r>
            <a:r>
              <a:rPr sz="1450" b="1" spc="35" dirty="0">
                <a:latin typeface="Arial"/>
                <a:cs typeface="Arial"/>
              </a:rPr>
              <a:t>inşaatI, </a:t>
            </a:r>
            <a:r>
              <a:rPr sz="1450" b="1" spc="45" dirty="0">
                <a:latin typeface="Arial"/>
                <a:cs typeface="Arial"/>
              </a:rPr>
              <a:t>AB’nin </a:t>
            </a:r>
            <a:r>
              <a:rPr sz="1450" b="1" spc="85" dirty="0">
                <a:latin typeface="Arial"/>
                <a:cs typeface="Arial"/>
              </a:rPr>
              <a:t>ortak </a:t>
            </a:r>
            <a:r>
              <a:rPr sz="1450" b="1" spc="70" dirty="0">
                <a:latin typeface="Arial"/>
                <a:cs typeface="Arial"/>
              </a:rPr>
              <a:t>finanse </a:t>
            </a:r>
            <a:r>
              <a:rPr sz="1450" b="1" spc="80" dirty="0">
                <a:latin typeface="Arial"/>
                <a:cs typeface="Arial"/>
              </a:rPr>
              <a:t>ettiği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-45" dirty="0">
                <a:latin typeface="Arial"/>
                <a:cs typeface="Arial"/>
              </a:rPr>
              <a:t>T.C. </a:t>
            </a:r>
            <a:r>
              <a:rPr sz="1450" b="1" spc="35" dirty="0">
                <a:latin typeface="Arial"/>
                <a:cs typeface="Arial"/>
              </a:rPr>
              <a:t>Sanayi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40" dirty="0">
                <a:latin typeface="Arial"/>
                <a:cs typeface="Arial"/>
              </a:rPr>
              <a:t>Teknoloji </a:t>
            </a:r>
            <a:r>
              <a:rPr sz="1450" b="1" spc="55" dirty="0">
                <a:latin typeface="Arial"/>
                <a:cs typeface="Arial"/>
              </a:rPr>
              <a:t>BakanlIğI’nIn </a:t>
            </a:r>
            <a:r>
              <a:rPr sz="1450" b="1" spc="70" dirty="0">
                <a:latin typeface="Arial"/>
                <a:cs typeface="Arial"/>
              </a:rPr>
              <a:t>uyguladIğI </a:t>
            </a:r>
            <a:r>
              <a:rPr sz="1450" b="1" spc="35" dirty="0">
                <a:latin typeface="Arial"/>
                <a:cs typeface="Arial"/>
              </a:rPr>
              <a:t>“ŞanlIurfa’da Tarih </a:t>
            </a:r>
            <a:r>
              <a:rPr sz="1450" b="1" spc="60" dirty="0">
                <a:latin typeface="Arial"/>
                <a:cs typeface="Arial"/>
              </a:rPr>
              <a:t>Yeniden </a:t>
            </a:r>
            <a:r>
              <a:rPr sz="1450" b="1" spc="40" dirty="0">
                <a:latin typeface="Arial"/>
                <a:cs typeface="Arial"/>
              </a:rPr>
              <a:t>CanlanIyor” </a:t>
            </a:r>
            <a:r>
              <a:rPr sz="1450" b="1" spc="35" dirty="0">
                <a:latin typeface="Arial"/>
                <a:cs typeface="Arial"/>
              </a:rPr>
              <a:t>Projesi’nin </a:t>
            </a:r>
            <a:r>
              <a:rPr sz="1450" b="1" spc="55" dirty="0">
                <a:latin typeface="Arial"/>
                <a:cs typeface="Arial"/>
              </a:rPr>
              <a:t>bir </a:t>
            </a:r>
            <a:r>
              <a:rPr sz="1450" b="1" spc="60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parçasI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olarak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gerçekleştirildi.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Arial"/>
              <a:cs typeface="Arial"/>
            </a:endParaRPr>
          </a:p>
          <a:p>
            <a:pPr marL="12700" marR="93345">
              <a:lnSpc>
                <a:spcPct val="100000"/>
              </a:lnSpc>
            </a:pP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ŞANLIURFA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HISTORY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REVIVED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FF9742"/>
                </a:solidFill>
                <a:latin typeface="Arial"/>
                <a:cs typeface="Arial"/>
              </a:rPr>
              <a:t>IN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ŞANLIURFA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PROJECT: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Göbeklitepe,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which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offers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significant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insights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into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Neolithic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era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development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50" dirty="0">
                <a:solidFill>
                  <a:srgbClr val="6D6E71"/>
                </a:solidFill>
                <a:latin typeface="Arial"/>
                <a:cs typeface="Arial"/>
              </a:rPr>
              <a:t>human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civilisation,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inscribed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UNESCO’s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prestigious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World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 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List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 </a:t>
            </a:r>
            <a:r>
              <a:rPr sz="1450" b="1" i="1" spc="-254" dirty="0">
                <a:solidFill>
                  <a:srgbClr val="6D6E71"/>
                </a:solidFill>
                <a:latin typeface="Arial"/>
                <a:cs typeface="Arial"/>
              </a:rPr>
              <a:t>1</a:t>
            </a:r>
            <a:r>
              <a:rPr sz="1450" b="1" i="1" spc="-25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5" dirty="0">
                <a:solidFill>
                  <a:srgbClr val="6D6E71"/>
                </a:solidFill>
                <a:latin typeface="Arial"/>
                <a:cs typeface="Arial"/>
              </a:rPr>
              <a:t>July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2008.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European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Union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provided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substantial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support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for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construction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two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permanent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roofing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structures </a:t>
            </a:r>
            <a:r>
              <a:rPr sz="1450" b="1" i="1" spc="160" dirty="0">
                <a:solidFill>
                  <a:srgbClr val="6D6E71"/>
                </a:solidFill>
                <a:latin typeface="Arial"/>
                <a:cs typeface="Arial"/>
              </a:rPr>
              <a:t>at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Göbeklitepe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World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conservation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site.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Designed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German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Archaeological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Institute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(DAI),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these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roof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coverings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span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total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5" dirty="0">
                <a:solidFill>
                  <a:srgbClr val="6D6E71"/>
                </a:solidFill>
                <a:latin typeface="Arial"/>
                <a:cs typeface="Arial"/>
              </a:rPr>
              <a:t>area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5" dirty="0">
                <a:solidFill>
                  <a:srgbClr val="6D6E71"/>
                </a:solidFill>
                <a:latin typeface="Arial"/>
                <a:cs typeface="Arial"/>
              </a:rPr>
              <a:t>4,000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square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metres.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They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not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only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protect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monuments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60" dirty="0">
                <a:solidFill>
                  <a:srgbClr val="6D6E71"/>
                </a:solidFill>
                <a:latin typeface="Arial"/>
                <a:cs typeface="Arial"/>
              </a:rPr>
              <a:t>at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excavation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site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from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harsh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weather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conditions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but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also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offer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unique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experience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for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accessing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archaeological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remains.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roof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construction </a:t>
            </a:r>
            <a:r>
              <a:rPr sz="1450" b="1" i="1" spc="160" dirty="0">
                <a:solidFill>
                  <a:srgbClr val="6D6E71"/>
                </a:solidFill>
                <a:latin typeface="Arial"/>
                <a:cs typeface="Arial"/>
              </a:rPr>
              <a:t>at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Göbeklitepe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carried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out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as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part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‘History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Revived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Şanlıurfa’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Project,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co-financed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EU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implemented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Republic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Türkiye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Ministry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Industry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Technology.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6"/>
            <a:ext cx="20104089" cy="135192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614304"/>
            <a:ext cx="18739485" cy="157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55" dirty="0">
                <a:solidFill>
                  <a:srgbClr val="FF7300"/>
                </a:solidFill>
                <a:latin typeface="Arial"/>
                <a:cs typeface="Arial"/>
              </a:rPr>
              <a:t>ŞANLIURFA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GAP </a:t>
            </a:r>
            <a:r>
              <a:rPr sz="1450" b="1" spc="45" dirty="0">
                <a:solidFill>
                  <a:srgbClr val="FF7300"/>
                </a:solidFill>
                <a:latin typeface="Arial"/>
                <a:cs typeface="Arial"/>
              </a:rPr>
              <a:t>BÖLGESİNDE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KÜLTÜREL </a:t>
            </a:r>
            <a:r>
              <a:rPr sz="1450" b="1" spc="70" dirty="0">
                <a:solidFill>
                  <a:srgbClr val="FF7300"/>
                </a:solidFill>
                <a:latin typeface="Arial"/>
                <a:cs typeface="Arial"/>
              </a:rPr>
              <a:t>MİRASI 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GELİŞTİRME </a:t>
            </a:r>
            <a:r>
              <a:rPr sz="1450" b="1" spc="55" dirty="0">
                <a:solidFill>
                  <a:srgbClr val="FF7300"/>
                </a:solidFill>
                <a:latin typeface="Arial"/>
                <a:cs typeface="Arial"/>
              </a:rPr>
              <a:t>PROGRAMI: </a:t>
            </a:r>
            <a:r>
              <a:rPr sz="1450" b="1" spc="55" dirty="0">
                <a:latin typeface="Arial"/>
                <a:cs typeface="Arial"/>
              </a:rPr>
              <a:t>Avrupa </a:t>
            </a:r>
            <a:r>
              <a:rPr sz="1450" b="1" spc="40" dirty="0">
                <a:latin typeface="Arial"/>
                <a:cs typeface="Arial"/>
              </a:rPr>
              <a:t>Birliği </a:t>
            </a:r>
            <a:r>
              <a:rPr sz="1450" b="1" spc="90" dirty="0">
                <a:latin typeface="Arial"/>
                <a:cs typeface="Arial"/>
              </a:rPr>
              <a:t>tarafIndan </a:t>
            </a:r>
            <a:r>
              <a:rPr sz="1450" b="1" spc="70" dirty="0">
                <a:latin typeface="Arial"/>
                <a:cs typeface="Arial"/>
              </a:rPr>
              <a:t>finanse edilen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-45" dirty="0">
                <a:latin typeface="Arial"/>
                <a:cs typeface="Arial"/>
              </a:rPr>
              <a:t>T.C. </a:t>
            </a:r>
            <a:r>
              <a:rPr sz="1450" b="1" spc="40" dirty="0">
                <a:latin typeface="Arial"/>
                <a:cs typeface="Arial"/>
              </a:rPr>
              <a:t>GAP </a:t>
            </a:r>
            <a:r>
              <a:rPr sz="1450" b="1" spc="65" dirty="0">
                <a:latin typeface="Arial"/>
                <a:cs typeface="Arial"/>
              </a:rPr>
              <a:t>Bölge </a:t>
            </a:r>
            <a:r>
              <a:rPr sz="1450" b="1" spc="75" dirty="0">
                <a:latin typeface="Arial"/>
                <a:cs typeface="Arial"/>
              </a:rPr>
              <a:t>KalkInma </a:t>
            </a:r>
            <a:r>
              <a:rPr sz="1450" b="1" spc="45" dirty="0">
                <a:latin typeface="Arial"/>
                <a:cs typeface="Arial"/>
              </a:rPr>
              <a:t>İdaresi </a:t>
            </a:r>
            <a:r>
              <a:rPr sz="1450" b="1" spc="50" dirty="0">
                <a:latin typeface="Arial"/>
                <a:cs typeface="Arial"/>
              </a:rPr>
              <a:t>BaşkanlIğI </a:t>
            </a:r>
            <a:r>
              <a:rPr sz="1450" b="1" spc="90" dirty="0">
                <a:latin typeface="Arial"/>
                <a:cs typeface="Arial"/>
              </a:rPr>
              <a:t>tarafIndan </a:t>
            </a:r>
            <a:r>
              <a:rPr sz="1450" b="1" spc="80" dirty="0">
                <a:latin typeface="Arial"/>
                <a:cs typeface="Arial"/>
              </a:rPr>
              <a:t>yürütülen </a:t>
            </a:r>
            <a:r>
              <a:rPr sz="1450" b="1" spc="10" dirty="0">
                <a:latin typeface="Arial"/>
                <a:cs typeface="Arial"/>
              </a:rPr>
              <a:t>“GAP 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Bölgesi’nde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Kültürel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MirasIn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Geliştirilmesi</a:t>
            </a:r>
            <a:r>
              <a:rPr sz="1450" b="1" spc="2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ProgramI”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ile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bölgenin</a:t>
            </a:r>
            <a:r>
              <a:rPr sz="1450" b="1" spc="2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tarihi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kültürel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mirasInIn</a:t>
            </a:r>
            <a:r>
              <a:rPr sz="1450" b="1" spc="2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korunmasI,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kültür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turizminin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geliştirilmesi,</a:t>
            </a:r>
            <a:r>
              <a:rPr sz="1450" b="1" spc="20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tarIm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kültür</a:t>
            </a:r>
            <a:r>
              <a:rPr sz="1450" b="1" spc="20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turizmi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projelerinin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desteklenmesi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sağlandI</a:t>
            </a:r>
            <a:r>
              <a:rPr sz="1450" b="1" spc="2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böylece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bölgenin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sosyoekonomik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büyümesine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katkIda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bulunuldu.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"/>
              <a:cs typeface="Arial"/>
            </a:endParaRPr>
          </a:p>
          <a:p>
            <a:pPr marL="12700" marR="133985" algn="just">
              <a:lnSpc>
                <a:spcPct val="100000"/>
              </a:lnSpc>
            </a:pP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ŞANLIURFA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CULTURAL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FF9742"/>
                </a:solidFill>
                <a:latin typeface="Arial"/>
                <a:cs typeface="Arial"/>
              </a:rPr>
              <a:t>HERITAGE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DEVELOPMENT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FF9742"/>
                </a:solidFill>
                <a:latin typeface="Arial"/>
                <a:cs typeface="Arial"/>
              </a:rPr>
              <a:t>PROGRAMME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FF9742"/>
                </a:solidFill>
                <a:latin typeface="Arial"/>
                <a:cs typeface="Arial"/>
              </a:rPr>
              <a:t>IN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THE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FF9742"/>
                </a:solidFill>
                <a:latin typeface="Arial"/>
                <a:cs typeface="Arial"/>
              </a:rPr>
              <a:t>GAP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FF9742"/>
                </a:solidFill>
                <a:latin typeface="Arial"/>
                <a:cs typeface="Arial"/>
              </a:rPr>
              <a:t>REGION: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‘Cultural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Development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Programme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GAP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Region,’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financed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European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Union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implemented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Republic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Türkiye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GAP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Regional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Development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Administration,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aims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preserve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region’s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historical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cultural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heritage,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promote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cultural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tourism,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support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projects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related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agricultural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cultural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tourism.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Through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these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efforts,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programme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has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contributed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region’s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socio-economic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growth.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1"/>
            <a:ext cx="20104089" cy="136707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765829"/>
            <a:ext cx="18716625" cy="1353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1470">
              <a:lnSpc>
                <a:spcPct val="100000"/>
              </a:lnSpc>
              <a:spcBef>
                <a:spcPts val="100"/>
              </a:spcBef>
            </a:pPr>
            <a:r>
              <a:rPr sz="1450" b="1" spc="55" dirty="0">
                <a:solidFill>
                  <a:srgbClr val="FF7300"/>
                </a:solidFill>
                <a:latin typeface="Arial"/>
                <a:cs typeface="Arial"/>
              </a:rPr>
              <a:t>ŞANLIURFA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55" dirty="0">
                <a:solidFill>
                  <a:srgbClr val="FF7300"/>
                </a:solidFill>
                <a:latin typeface="Arial"/>
                <a:cs typeface="Arial"/>
              </a:rPr>
              <a:t>ŞANLIURFA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5" dirty="0">
                <a:solidFill>
                  <a:srgbClr val="FF7300"/>
                </a:solidFill>
                <a:latin typeface="Arial"/>
                <a:cs typeface="Arial"/>
              </a:rPr>
              <a:t>TARİHİ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75" dirty="0">
                <a:solidFill>
                  <a:srgbClr val="FF7300"/>
                </a:solidFill>
                <a:latin typeface="Arial"/>
                <a:cs typeface="Arial"/>
              </a:rPr>
              <a:t>HANLAR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50" dirty="0">
                <a:solidFill>
                  <a:srgbClr val="FF7300"/>
                </a:solidFill>
                <a:latin typeface="Arial"/>
                <a:cs typeface="Arial"/>
              </a:rPr>
              <a:t>BÖLGESİ’NİN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SAĞLIKLI </a:t>
            </a:r>
            <a:r>
              <a:rPr sz="1450" b="1" spc="55" dirty="0">
                <a:solidFill>
                  <a:srgbClr val="FF7300"/>
                </a:solidFill>
                <a:latin typeface="Arial"/>
                <a:cs typeface="Arial"/>
              </a:rPr>
              <a:t>HALE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DÖNÜŞTÜRÜLMESİ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ŞanlIurfa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ticari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sosyal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hayatInIn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kalbi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olan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tarihi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hanlar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bölgesinde,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ŞanlIurfa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Büyükşehir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Belediyesi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tarafIndan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cephe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yenileme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sundurma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çalIşmalarI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yapIldI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yön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tabelalarI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yenilendi;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155" dirty="0">
                <a:latin typeface="Arial"/>
                <a:cs typeface="Arial"/>
              </a:rPr>
              <a:t>tüm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işler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bölgenin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tarihsel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kimliğine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uygun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olarak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gerçekleştirildi.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ŞANLIURFA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FF9742"/>
                </a:solidFill>
                <a:latin typeface="Arial"/>
                <a:cs typeface="Arial"/>
              </a:rPr>
              <a:t>REVITALISATION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FF9742"/>
                </a:solidFill>
                <a:latin typeface="Arial"/>
                <a:cs typeface="Arial"/>
              </a:rPr>
              <a:t>PROJECT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FF9742"/>
                </a:solidFill>
                <a:latin typeface="Arial"/>
                <a:cs typeface="Arial"/>
              </a:rPr>
              <a:t>FOR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THE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FF9742"/>
                </a:solidFill>
                <a:latin typeface="Arial"/>
                <a:cs typeface="Arial"/>
              </a:rPr>
              <a:t>HISTORICAL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FF9742"/>
                </a:solidFill>
                <a:latin typeface="Arial"/>
                <a:cs typeface="Arial"/>
              </a:rPr>
              <a:t>INNS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FF9742"/>
                </a:solidFill>
                <a:latin typeface="Arial"/>
                <a:cs typeface="Arial"/>
              </a:rPr>
              <a:t>DISTRICT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OF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FF9742"/>
                </a:solidFill>
                <a:latin typeface="Arial"/>
                <a:cs typeface="Arial"/>
              </a:rPr>
              <a:t>ŞANLIURFA: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Şanlıurfa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Metropolitan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Municipality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carried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out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façade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renovations,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installed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0" dirty="0">
                <a:solidFill>
                  <a:srgbClr val="6D6E71"/>
                </a:solidFill>
                <a:latin typeface="Arial"/>
                <a:cs typeface="Arial"/>
              </a:rPr>
              <a:t>new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canopies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updated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signage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historical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inns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district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Şanlıurfa,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heart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city’s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commercial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social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life.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All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these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works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were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conducted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0" dirty="0">
                <a:solidFill>
                  <a:srgbClr val="6D6E71"/>
                </a:solidFill>
                <a:latin typeface="Arial"/>
                <a:cs typeface="Arial"/>
              </a:rPr>
              <a:t>manner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40" dirty="0">
                <a:solidFill>
                  <a:srgbClr val="6D6E71"/>
                </a:solidFill>
                <a:latin typeface="Arial"/>
                <a:cs typeface="Arial"/>
              </a:rPr>
              <a:t>that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respected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preserved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area’s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historical</a:t>
            </a:r>
            <a:r>
              <a:rPr sz="1450" b="1" i="1" spc="-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identity.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" y="1837788"/>
            <a:ext cx="20104070" cy="136707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780833"/>
            <a:ext cx="19085560" cy="1132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100" dirty="0">
                <a:solidFill>
                  <a:srgbClr val="FF7300"/>
                </a:solidFill>
                <a:latin typeface="Arial"/>
                <a:cs typeface="Arial"/>
              </a:rPr>
              <a:t>VAN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5" dirty="0">
                <a:solidFill>
                  <a:srgbClr val="FF7300"/>
                </a:solidFill>
                <a:latin typeface="Arial"/>
                <a:cs typeface="Arial"/>
              </a:rPr>
              <a:t>VAN’IN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40" dirty="0">
                <a:solidFill>
                  <a:srgbClr val="FF7300"/>
                </a:solidFill>
                <a:latin typeface="Arial"/>
                <a:cs typeface="Arial"/>
              </a:rPr>
              <a:t>TURİSTİK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DEĞERLERİ ORTAYA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50" dirty="0">
                <a:solidFill>
                  <a:srgbClr val="FF7300"/>
                </a:solidFill>
                <a:latin typeface="Arial"/>
                <a:cs typeface="Arial"/>
              </a:rPr>
              <a:t>ÇIKIYOR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Van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Turizm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İl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Müdürlüğü’nün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yürüttüğü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proje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kapsamInda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00" dirty="0">
                <a:latin typeface="Arial"/>
                <a:cs typeface="Arial"/>
              </a:rPr>
              <a:t>tanItIm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filmi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yapIldI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25" dirty="0">
                <a:latin typeface="Arial"/>
                <a:cs typeface="Arial"/>
              </a:rPr>
              <a:t>web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5" dirty="0">
                <a:latin typeface="Arial"/>
                <a:cs typeface="Arial"/>
              </a:rPr>
              <a:t>sitesi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tasarlandI.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AyrIca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-45" dirty="0">
                <a:latin typeface="Arial"/>
                <a:cs typeface="Arial"/>
              </a:rPr>
              <a:t>10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bin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turizm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rehberi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-110" dirty="0">
                <a:latin typeface="Arial"/>
                <a:cs typeface="Arial"/>
              </a:rPr>
              <a:t>15 </a:t>
            </a:r>
            <a:r>
              <a:rPr sz="1450" b="1" spc="-38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bin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100" dirty="0">
                <a:latin typeface="Arial"/>
                <a:cs typeface="Arial"/>
              </a:rPr>
              <a:t>tanItIm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CD’si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turizm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kuruluşlarIna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dağItIldI.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Arial"/>
              <a:cs typeface="Arial"/>
            </a:endParaRPr>
          </a:p>
          <a:p>
            <a:pPr marL="12700" marR="219075">
              <a:lnSpc>
                <a:spcPct val="100000"/>
              </a:lnSpc>
              <a:spcBef>
                <a:spcPts val="5"/>
              </a:spcBef>
            </a:pP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VAN—REVEALING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VAN’S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TOURISTIC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" dirty="0">
                <a:solidFill>
                  <a:srgbClr val="FF9742"/>
                </a:solidFill>
                <a:latin typeface="Arial"/>
                <a:cs typeface="Arial"/>
              </a:rPr>
              <a:t>ASSETS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PROJECT: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Van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Provincial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Directorate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Tourism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initiated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‘Touristic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Assets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Project,’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which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included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production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promotional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film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design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website.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10,000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tourism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guidebooks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15,000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promotional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CDs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were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also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created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distributed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tourism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organisations.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75863"/>
            <a:ext cx="20104089" cy="1383161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718919"/>
            <a:ext cx="19158585" cy="157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0">
              <a:lnSpc>
                <a:spcPct val="100000"/>
              </a:lnSpc>
              <a:spcBef>
                <a:spcPts val="100"/>
              </a:spcBef>
            </a:pPr>
            <a:r>
              <a:rPr sz="1450" b="1" spc="95" dirty="0">
                <a:solidFill>
                  <a:srgbClr val="FF7300"/>
                </a:solidFill>
                <a:latin typeface="Arial"/>
                <a:cs typeface="Arial"/>
              </a:rPr>
              <a:t>ADIYAMAN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90" dirty="0">
                <a:solidFill>
                  <a:srgbClr val="FF7300"/>
                </a:solidFill>
                <a:latin typeface="Arial"/>
                <a:cs typeface="Arial"/>
              </a:rPr>
              <a:t>ADIYAMAN’DA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TURİZM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50" dirty="0">
                <a:solidFill>
                  <a:srgbClr val="FF7300"/>
                </a:solidFill>
                <a:latin typeface="Arial"/>
                <a:cs typeface="Arial"/>
              </a:rPr>
              <a:t>SEKTÖRÜNÜN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75" dirty="0">
                <a:solidFill>
                  <a:srgbClr val="FF7300"/>
                </a:solidFill>
                <a:latin typeface="Arial"/>
                <a:cs typeface="Arial"/>
              </a:rPr>
              <a:t>CANLANDIRILMASI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Adıyaman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Valiliği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tarafından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yürütülen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projede,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dünyaca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ünlü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120" dirty="0">
                <a:latin typeface="Arial"/>
                <a:cs typeface="Arial"/>
              </a:rPr>
              <a:t>Nemrut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Dağı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Milli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Parkı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tarihi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10" dirty="0">
                <a:latin typeface="Arial"/>
                <a:cs typeface="Arial"/>
              </a:rPr>
              <a:t>Kommagene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Krallığı’na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ev </a:t>
            </a:r>
            <a:r>
              <a:rPr sz="1450" b="1" spc="45" dirty="0">
                <a:latin typeface="Arial"/>
                <a:cs typeface="Arial"/>
              </a:rPr>
              <a:t>sahipliği </a:t>
            </a:r>
            <a:r>
              <a:rPr sz="1450" b="1" spc="70" dirty="0">
                <a:latin typeface="Arial"/>
                <a:cs typeface="Arial"/>
              </a:rPr>
              <a:t>yapan </a:t>
            </a:r>
            <a:r>
              <a:rPr sz="1450" b="1" spc="65" dirty="0">
                <a:latin typeface="Arial"/>
                <a:cs typeface="Arial"/>
              </a:rPr>
              <a:t>Adıyaman’ın </a:t>
            </a:r>
            <a:r>
              <a:rPr sz="1450" b="1" spc="95" dirty="0">
                <a:latin typeface="Arial"/>
                <a:cs typeface="Arial"/>
              </a:rPr>
              <a:t>turizm </a:t>
            </a:r>
            <a:r>
              <a:rPr sz="1450" b="1" spc="55" dirty="0">
                <a:latin typeface="Arial"/>
                <a:cs typeface="Arial"/>
              </a:rPr>
              <a:t>potansiyelinin artırılması </a:t>
            </a:r>
            <a:r>
              <a:rPr sz="1450" b="1" spc="70" dirty="0">
                <a:latin typeface="Arial"/>
                <a:cs typeface="Arial"/>
              </a:rPr>
              <a:t>hedeflendi. </a:t>
            </a:r>
            <a:r>
              <a:rPr sz="1450" b="1" spc="60" dirty="0">
                <a:latin typeface="Arial"/>
                <a:cs typeface="Arial"/>
              </a:rPr>
              <a:t>Altyapı </a:t>
            </a:r>
            <a:r>
              <a:rPr sz="1450" b="1" spc="40" dirty="0">
                <a:latin typeface="Arial"/>
                <a:cs typeface="Arial"/>
              </a:rPr>
              <a:t>çalışmaları, </a:t>
            </a:r>
            <a:r>
              <a:rPr sz="1450" b="1" spc="50" dirty="0">
                <a:latin typeface="Arial"/>
                <a:cs typeface="Arial"/>
              </a:rPr>
              <a:t>çevre </a:t>
            </a:r>
            <a:r>
              <a:rPr sz="1450" b="1" spc="70" dirty="0">
                <a:latin typeface="Arial"/>
                <a:cs typeface="Arial"/>
              </a:rPr>
              <a:t>düzenlemeleri, </a:t>
            </a:r>
            <a:r>
              <a:rPr sz="1450" b="1" spc="50" dirty="0">
                <a:latin typeface="Arial"/>
                <a:cs typeface="Arial"/>
              </a:rPr>
              <a:t>sergi-gösteri ve </a:t>
            </a:r>
            <a:r>
              <a:rPr sz="1450" b="1" spc="45" dirty="0">
                <a:latin typeface="Arial"/>
                <a:cs typeface="Arial"/>
              </a:rPr>
              <a:t>ziyaretçi </a:t>
            </a:r>
            <a:r>
              <a:rPr sz="1450" b="1" spc="60" dirty="0">
                <a:latin typeface="Arial"/>
                <a:cs typeface="Arial"/>
              </a:rPr>
              <a:t>karşılama </a:t>
            </a:r>
            <a:r>
              <a:rPr sz="1450" b="1" spc="75" dirty="0">
                <a:latin typeface="Arial"/>
                <a:cs typeface="Arial"/>
              </a:rPr>
              <a:t>merkezlerinin </a:t>
            </a:r>
            <a:r>
              <a:rPr sz="1450" b="1" spc="15" dirty="0">
                <a:latin typeface="Arial"/>
                <a:cs typeface="Arial"/>
              </a:rPr>
              <a:t>inşası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55" dirty="0">
                <a:latin typeface="Arial"/>
                <a:cs typeface="Arial"/>
              </a:rPr>
              <a:t>yeni </a:t>
            </a:r>
            <a:r>
              <a:rPr sz="1450" b="1" spc="65" dirty="0">
                <a:latin typeface="Arial"/>
                <a:cs typeface="Arial"/>
              </a:rPr>
              <a:t>alınan elektrikli </a:t>
            </a:r>
            <a:r>
              <a:rPr sz="1450" b="1" spc="7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minibüsler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sayesinde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120" dirty="0">
                <a:latin typeface="Arial"/>
                <a:cs typeface="Arial"/>
              </a:rPr>
              <a:t>Nemrut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Dağı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Milli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Parkı’nın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çekiciliği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artırıldı.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50" b="1" i="1" spc="95" dirty="0">
                <a:solidFill>
                  <a:srgbClr val="FF9742"/>
                </a:solidFill>
                <a:latin typeface="Arial"/>
                <a:cs typeface="Arial"/>
              </a:rPr>
              <a:t>ADIYAMAN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REVITALISING </a:t>
            </a: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THE </a:t>
            </a:r>
            <a:r>
              <a:rPr sz="1450" b="1" i="1" spc="65" dirty="0">
                <a:solidFill>
                  <a:srgbClr val="FF9742"/>
                </a:solidFill>
                <a:latin typeface="Arial"/>
                <a:cs typeface="Arial"/>
              </a:rPr>
              <a:t>TOURISM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SECTOR </a:t>
            </a:r>
            <a:r>
              <a:rPr sz="1450" b="1" i="1" spc="105" dirty="0">
                <a:solidFill>
                  <a:srgbClr val="FF9742"/>
                </a:solidFill>
                <a:latin typeface="Arial"/>
                <a:cs typeface="Arial"/>
              </a:rPr>
              <a:t>IN </a:t>
            </a:r>
            <a:r>
              <a:rPr sz="1450" b="1" i="1" spc="95" dirty="0">
                <a:solidFill>
                  <a:srgbClr val="FF9742"/>
                </a:solidFill>
                <a:latin typeface="Arial"/>
                <a:cs typeface="Arial"/>
              </a:rPr>
              <a:t>ADIYAMAN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PROJECT: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project,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conducted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Adıyaman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Governorship, </a:t>
            </a:r>
            <a:r>
              <a:rPr sz="1450" b="1" i="1" spc="130" dirty="0">
                <a:solidFill>
                  <a:srgbClr val="6D6E71"/>
                </a:solidFill>
                <a:latin typeface="Arial"/>
                <a:cs typeface="Arial"/>
              </a:rPr>
              <a:t>aimed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enhance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tourism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potential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Adıyaman, which </a:t>
            </a:r>
            <a:r>
              <a:rPr sz="1450" b="1" i="1" spc="-25" dirty="0">
                <a:solidFill>
                  <a:srgbClr val="6D6E71"/>
                </a:solidFill>
                <a:latin typeface="Arial"/>
                <a:cs typeface="Arial"/>
              </a:rPr>
              <a:t>is </a:t>
            </a:r>
            <a:r>
              <a:rPr sz="1450" b="1" i="1" spc="-2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5" dirty="0">
                <a:solidFill>
                  <a:srgbClr val="6D6E71"/>
                </a:solidFill>
                <a:latin typeface="Arial"/>
                <a:cs typeface="Arial"/>
              </a:rPr>
              <a:t>home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world-renowned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Mount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Nemrut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National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Park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historic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Kingdom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Commagene.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appeal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Mount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Nemrut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National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Park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has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been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enhanced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through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infrastructure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upgrades,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landscaping,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construction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exhibition,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performance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5" dirty="0">
                <a:solidFill>
                  <a:srgbClr val="6D6E71"/>
                </a:solidFill>
                <a:latin typeface="Arial"/>
                <a:cs typeface="Arial"/>
              </a:rPr>
              <a:t>visitor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reception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centres,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introduction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0" dirty="0">
                <a:solidFill>
                  <a:srgbClr val="6D6E71"/>
                </a:solidFill>
                <a:latin typeface="Arial"/>
                <a:cs typeface="Arial"/>
              </a:rPr>
              <a:t>new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electric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minibuses.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6"/>
            <a:ext cx="20104094" cy="1326865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330613"/>
            <a:ext cx="19060795" cy="1795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40" dirty="0">
                <a:solidFill>
                  <a:srgbClr val="FF7300"/>
                </a:solidFill>
                <a:latin typeface="Arial"/>
                <a:cs typeface="Arial"/>
              </a:rPr>
              <a:t>BİTLİS </a:t>
            </a:r>
            <a:r>
              <a:rPr sz="1450" b="1" spc="195" dirty="0">
                <a:solidFill>
                  <a:srgbClr val="FF7300"/>
                </a:solidFill>
                <a:latin typeface="Arial"/>
                <a:cs typeface="Arial"/>
              </a:rPr>
              <a:t>/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AHLAT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 </a:t>
            </a:r>
            <a:r>
              <a:rPr sz="1450" b="1" spc="75" dirty="0">
                <a:solidFill>
                  <a:srgbClr val="FF7300"/>
                </a:solidFill>
                <a:latin typeface="Arial"/>
                <a:cs typeface="Arial"/>
              </a:rPr>
              <a:t>TARİHİN </a:t>
            </a:r>
            <a:r>
              <a:rPr sz="1450" b="1" spc="40" dirty="0">
                <a:solidFill>
                  <a:srgbClr val="FF7300"/>
                </a:solidFill>
                <a:latin typeface="Arial"/>
                <a:cs typeface="Arial"/>
              </a:rPr>
              <a:t>GÖRGÜ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TANIKLARI 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AYAĞA </a:t>
            </a:r>
            <a:r>
              <a:rPr sz="1450" b="1" spc="40" dirty="0">
                <a:solidFill>
                  <a:srgbClr val="FF7300"/>
                </a:solidFill>
                <a:latin typeface="Arial"/>
                <a:cs typeface="Arial"/>
              </a:rPr>
              <a:t>KALKIYOR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 </a:t>
            </a:r>
            <a:r>
              <a:rPr sz="1450" b="1" spc="70" dirty="0">
                <a:latin typeface="Arial"/>
                <a:cs typeface="Arial"/>
              </a:rPr>
              <a:t>Ahlat </a:t>
            </a:r>
            <a:r>
              <a:rPr sz="1450" b="1" spc="100" dirty="0">
                <a:latin typeface="Arial"/>
                <a:cs typeface="Arial"/>
              </a:rPr>
              <a:t>Doğa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60" dirty="0">
                <a:latin typeface="Arial"/>
                <a:cs typeface="Arial"/>
              </a:rPr>
              <a:t>Kültürel </a:t>
            </a:r>
            <a:r>
              <a:rPr sz="1450" b="1" spc="40" dirty="0">
                <a:latin typeface="Arial"/>
                <a:cs typeface="Arial"/>
              </a:rPr>
              <a:t>MirasI </a:t>
            </a:r>
            <a:r>
              <a:rPr sz="1450" b="1" spc="60" dirty="0">
                <a:latin typeface="Arial"/>
                <a:cs typeface="Arial"/>
              </a:rPr>
              <a:t>Yaşatma </a:t>
            </a:r>
            <a:r>
              <a:rPr sz="1450" b="1" spc="70" dirty="0">
                <a:latin typeface="Arial"/>
                <a:cs typeface="Arial"/>
              </a:rPr>
              <a:t>Derneği, Ahlat KaymakamlIğI, </a:t>
            </a:r>
            <a:r>
              <a:rPr sz="1450" b="1" spc="65" dirty="0">
                <a:latin typeface="Arial"/>
                <a:cs typeface="Arial"/>
              </a:rPr>
              <a:t>Van </a:t>
            </a:r>
            <a:r>
              <a:rPr sz="1450" b="1" spc="60" dirty="0">
                <a:latin typeface="Arial"/>
                <a:cs typeface="Arial"/>
              </a:rPr>
              <a:t>Yüzüncü </a:t>
            </a:r>
            <a:r>
              <a:rPr sz="1450" b="1" spc="-15" dirty="0">
                <a:latin typeface="Arial"/>
                <a:cs typeface="Arial"/>
              </a:rPr>
              <a:t>YIl </a:t>
            </a:r>
            <a:r>
              <a:rPr sz="1450" b="1" spc="30" dirty="0">
                <a:latin typeface="Arial"/>
                <a:cs typeface="Arial"/>
              </a:rPr>
              <a:t>Üniversitesi, </a:t>
            </a:r>
            <a:r>
              <a:rPr sz="1450" b="1" spc="70" dirty="0">
                <a:latin typeface="Arial"/>
                <a:cs typeface="Arial"/>
              </a:rPr>
              <a:t>Ahlat </a:t>
            </a:r>
            <a:r>
              <a:rPr sz="1450" b="1" spc="100" dirty="0">
                <a:latin typeface="Arial"/>
                <a:cs typeface="Arial"/>
              </a:rPr>
              <a:t>Müze </a:t>
            </a:r>
            <a:r>
              <a:rPr sz="1450" b="1" spc="80" dirty="0">
                <a:latin typeface="Arial"/>
                <a:cs typeface="Arial"/>
              </a:rPr>
              <a:t>Müdürlüğü, </a:t>
            </a:r>
            <a:r>
              <a:rPr sz="1450" b="1" spc="8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Bitlis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İl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Kültür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Turizm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Müdürlüğü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İtalyan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Smart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Derneği,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bu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proje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kapsamInda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-25" dirty="0">
                <a:latin typeface="Arial"/>
                <a:cs typeface="Arial"/>
              </a:rPr>
              <a:t>iş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birliği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yaptI.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Proje,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Orhun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Abidelerinin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Anadolu’daki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temsilcisi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olarak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kabul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edilen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XII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-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5" dirty="0">
                <a:latin typeface="Arial"/>
                <a:cs typeface="Arial"/>
              </a:rPr>
              <a:t>XVI.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yüzyIllara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dayanan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Ahlat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Selçuklu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Meydan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MezarlIğI’nda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onarIm,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zemin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güçlendirme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liken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temizliği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çalIşmalarInI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içeriyor.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AyrIca,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mezarlIğIn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tanItImI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dijital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ortamda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da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yapIldI.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"/>
              <a:cs typeface="Arial"/>
            </a:endParaRPr>
          </a:p>
          <a:p>
            <a:pPr marL="12700" marR="96520">
              <a:lnSpc>
                <a:spcPct val="100000"/>
              </a:lnSpc>
            </a:pP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BİTLİS/AHLAT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 </a:t>
            </a: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THE WITNESSES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OF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HISTORY </a:t>
            </a:r>
            <a:r>
              <a:rPr sz="1450" b="1" i="1" spc="40" dirty="0">
                <a:solidFill>
                  <a:srgbClr val="FF9742"/>
                </a:solidFill>
                <a:latin typeface="Arial"/>
                <a:cs typeface="Arial"/>
              </a:rPr>
              <a:t>ARE </a:t>
            </a: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BEING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REVIVED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PROJECT: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Ahlat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Nature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Cultural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Preservation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Association,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Ahlat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District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Governorship,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Van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Yüzüncü </a:t>
            </a:r>
            <a:r>
              <a:rPr sz="1450" b="1" i="1" spc="-15" dirty="0">
                <a:solidFill>
                  <a:srgbClr val="6D6E71"/>
                </a:solidFill>
                <a:latin typeface="Arial"/>
                <a:cs typeface="Arial"/>
              </a:rPr>
              <a:t>Yıl </a:t>
            </a:r>
            <a:r>
              <a:rPr sz="1450" b="1" i="1" spc="-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University,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Ahlat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Museum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Directorate,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Bitlis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Provincial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Directorate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Culture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Tourism,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Italian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Smart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Association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collaborated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this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project.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This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initiative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focused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restoration,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ground </a:t>
            </a:r>
            <a:r>
              <a:rPr sz="1450" b="1" i="1" spc="-38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stabilisation,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lichen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cleaning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60" dirty="0">
                <a:solidFill>
                  <a:srgbClr val="6D6E71"/>
                </a:solidFill>
                <a:latin typeface="Arial"/>
                <a:cs typeface="Arial"/>
              </a:rPr>
              <a:t>at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Ahlat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Seljuk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Cemetery,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which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dates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back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between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12th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16th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centuries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-25" dirty="0">
                <a:solidFill>
                  <a:srgbClr val="6D6E71"/>
                </a:solidFill>
                <a:latin typeface="Arial"/>
                <a:cs typeface="Arial"/>
              </a:rPr>
              <a:t>is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considered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Anatolian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counterpart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Orkhon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Inscriptions.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Additionally,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cemetery’s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promotion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carried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out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digitally.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" y="1822776"/>
            <a:ext cx="20104085" cy="132244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193495"/>
            <a:ext cx="19164935" cy="1795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795">
              <a:lnSpc>
                <a:spcPct val="100000"/>
              </a:lnSpc>
              <a:spcBef>
                <a:spcPts val="100"/>
              </a:spcBef>
            </a:pP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DENİZLİ - </a:t>
            </a:r>
            <a:r>
              <a:rPr sz="1450" b="1" spc="70" dirty="0">
                <a:solidFill>
                  <a:srgbClr val="FF7300"/>
                </a:solidFill>
                <a:latin typeface="Arial"/>
                <a:cs typeface="Arial"/>
              </a:rPr>
              <a:t>ÖDÜLLÜ </a:t>
            </a:r>
            <a:r>
              <a:rPr sz="1450" b="1" spc="85" dirty="0">
                <a:solidFill>
                  <a:srgbClr val="FF7300"/>
                </a:solidFill>
                <a:latin typeface="Arial"/>
                <a:cs typeface="Arial"/>
              </a:rPr>
              <a:t>DÜNYA </a:t>
            </a:r>
            <a:r>
              <a:rPr sz="1450" b="1" spc="70" dirty="0">
                <a:solidFill>
                  <a:srgbClr val="FF7300"/>
                </a:solidFill>
                <a:latin typeface="Arial"/>
                <a:cs typeface="Arial"/>
              </a:rPr>
              <a:t>MİRASI LAODIKEIA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UYANIYOR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 </a:t>
            </a:r>
            <a:r>
              <a:rPr sz="1450" b="1" spc="65" dirty="0">
                <a:latin typeface="Arial"/>
                <a:cs typeface="Arial"/>
              </a:rPr>
              <a:t>Denizli </a:t>
            </a:r>
            <a:r>
              <a:rPr sz="1450" b="1" spc="55" dirty="0">
                <a:latin typeface="Arial"/>
                <a:cs typeface="Arial"/>
              </a:rPr>
              <a:t>Büyükşehir </a:t>
            </a:r>
            <a:r>
              <a:rPr sz="1450" b="1" spc="45" dirty="0">
                <a:latin typeface="Arial"/>
                <a:cs typeface="Arial"/>
              </a:rPr>
              <a:t>Belediyesi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60" dirty="0">
                <a:latin typeface="Arial"/>
                <a:cs typeface="Arial"/>
              </a:rPr>
              <a:t>Güney </a:t>
            </a:r>
            <a:r>
              <a:rPr sz="1450" b="1" spc="70" dirty="0">
                <a:latin typeface="Arial"/>
                <a:cs typeface="Arial"/>
              </a:rPr>
              <a:t>Ege </a:t>
            </a:r>
            <a:r>
              <a:rPr sz="1450" b="1" spc="75" dirty="0">
                <a:latin typeface="Arial"/>
                <a:cs typeface="Arial"/>
              </a:rPr>
              <a:t>KalkInma </a:t>
            </a:r>
            <a:r>
              <a:rPr sz="1450" b="1" spc="30" dirty="0">
                <a:latin typeface="Arial"/>
                <a:cs typeface="Arial"/>
              </a:rPr>
              <a:t>AjansI </a:t>
            </a:r>
            <a:r>
              <a:rPr sz="1450" b="1" spc="90" dirty="0">
                <a:latin typeface="Arial"/>
                <a:cs typeface="Arial"/>
              </a:rPr>
              <a:t>tarafIndan </a:t>
            </a:r>
            <a:r>
              <a:rPr sz="1450" b="1" spc="80" dirty="0">
                <a:latin typeface="Arial"/>
                <a:cs typeface="Arial"/>
              </a:rPr>
              <a:t>yürütülen </a:t>
            </a:r>
            <a:r>
              <a:rPr sz="1450" b="1" spc="60" dirty="0">
                <a:latin typeface="Arial"/>
                <a:cs typeface="Arial"/>
              </a:rPr>
              <a:t>proje </a:t>
            </a:r>
            <a:r>
              <a:rPr sz="1450" b="1" spc="70" dirty="0">
                <a:latin typeface="Arial"/>
                <a:cs typeface="Arial"/>
              </a:rPr>
              <a:t>kapsamInda, </a:t>
            </a:r>
            <a:r>
              <a:rPr sz="1450" b="1" spc="55" dirty="0">
                <a:latin typeface="Arial"/>
                <a:cs typeface="Arial"/>
              </a:rPr>
              <a:t>Laodikeia </a:t>
            </a:r>
            <a:r>
              <a:rPr sz="1450" b="1" spc="80" dirty="0">
                <a:latin typeface="Arial"/>
                <a:cs typeface="Arial"/>
              </a:rPr>
              <a:t>Antik </a:t>
            </a:r>
            <a:r>
              <a:rPr sz="1450" b="1" spc="65" dirty="0">
                <a:latin typeface="Arial"/>
                <a:cs typeface="Arial"/>
              </a:rPr>
              <a:t>Kenti’nde </a:t>
            </a:r>
            <a:r>
              <a:rPr sz="1450" b="1" spc="7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gerçekleştirilen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kazI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restorasyon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çalIşmalarInIn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yanI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5" dirty="0">
                <a:latin typeface="Arial"/>
                <a:cs typeface="Arial"/>
              </a:rPr>
              <a:t>sIra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yayIn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çalIşmalarI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hayata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geçirildi.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İncil’de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adI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geçen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7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kiliseden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biri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olan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Laodikeia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5" dirty="0">
                <a:latin typeface="Arial"/>
                <a:cs typeface="Arial"/>
              </a:rPr>
              <a:t>Kilisesi’nin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güneyinde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yer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alan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piskopos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evi,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kilise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arşivi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kiliseye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ulaşImI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sağlayan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doğu,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batI,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kuzey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sokaklarInIn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restorasyonu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ile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kilisenin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95" dirty="0">
                <a:latin typeface="Arial"/>
                <a:cs typeface="Arial"/>
              </a:rPr>
              <a:t>koruma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çatIsI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çalIşmalarI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yapIldI.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Proje,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AB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Kültürel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Miras/Europa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Nostra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Awards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0" dirty="0">
                <a:latin typeface="Arial"/>
                <a:cs typeface="Arial"/>
              </a:rPr>
              <a:t>2016 </a:t>
            </a:r>
            <a:r>
              <a:rPr sz="1450" b="1" spc="60" dirty="0">
                <a:latin typeface="Arial"/>
                <a:cs typeface="Arial"/>
              </a:rPr>
              <a:t>Mansiyon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Ödülü’ne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layIk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görüldü.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DENİZLİ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FF9742"/>
                </a:solidFill>
                <a:latin typeface="Arial"/>
                <a:cs typeface="Arial"/>
              </a:rPr>
              <a:t>AWARD-WINNING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FF9742"/>
                </a:solidFill>
                <a:latin typeface="Arial"/>
                <a:cs typeface="Arial"/>
              </a:rPr>
              <a:t>WORLD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FF9742"/>
                </a:solidFill>
                <a:latin typeface="Arial"/>
                <a:cs typeface="Arial"/>
              </a:rPr>
              <a:t>HERITAGE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LAODIKEIA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REVIVAL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PROJECT: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Under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this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led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Denizli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Metropolitan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Municipality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South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Aegean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Development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Agency,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excavation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restoration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work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has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been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carried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out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ancient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city of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Laodikeia,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alongside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publication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activities.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Restoration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efforts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included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25" dirty="0">
                <a:solidFill>
                  <a:srgbClr val="6D6E71"/>
                </a:solidFill>
                <a:latin typeface="Arial"/>
                <a:cs typeface="Arial"/>
              </a:rPr>
              <a:t>bishop’s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house,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church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archive,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streets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east, west,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north,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which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provide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access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archaeological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site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Laodikeia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Church,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one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seven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churches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mentioned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Bible.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Additionally,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protective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roof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constructed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over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site.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honoured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with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Special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Mention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60" dirty="0">
                <a:solidFill>
                  <a:srgbClr val="6D6E71"/>
                </a:solidFill>
                <a:latin typeface="Arial"/>
                <a:cs typeface="Arial"/>
              </a:rPr>
              <a:t>at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2016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EU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Cultural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Heritage/Europa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Nostra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Awards.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95969"/>
            <a:ext cx="20104089" cy="135367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530985"/>
            <a:ext cx="18628995" cy="1132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65" dirty="0">
                <a:solidFill>
                  <a:srgbClr val="FF7300"/>
                </a:solidFill>
                <a:latin typeface="Arial"/>
                <a:cs typeface="Arial"/>
              </a:rPr>
              <a:t>DİYARBAKIR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75" dirty="0">
                <a:solidFill>
                  <a:srgbClr val="FF7300"/>
                </a:solidFill>
                <a:latin typeface="Arial"/>
                <a:cs typeface="Arial"/>
              </a:rPr>
              <a:t>DÖRT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AYAKLI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5" dirty="0">
                <a:solidFill>
                  <a:srgbClr val="FF7300"/>
                </a:solidFill>
                <a:latin typeface="Arial"/>
                <a:cs typeface="Arial"/>
              </a:rPr>
              <a:t>MİNARE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45" dirty="0">
                <a:solidFill>
                  <a:srgbClr val="FF7300"/>
                </a:solidFill>
                <a:latin typeface="Arial"/>
                <a:cs typeface="Arial"/>
              </a:rPr>
              <a:t>RÖLÖVE,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RESTORASYON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VE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RESTİTÜSYON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95" dirty="0">
                <a:solidFill>
                  <a:srgbClr val="FF7300"/>
                </a:solidFill>
                <a:latin typeface="Arial"/>
                <a:cs typeface="Arial"/>
              </a:rPr>
              <a:t>ÇİZİMİ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Anadolu’nun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05" dirty="0">
                <a:latin typeface="Arial"/>
                <a:cs typeface="Arial"/>
              </a:rPr>
              <a:t>tek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dört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ayaklI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minaresinin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korunmasI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geleceğe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taşInmasI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amacIyla,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restorasyon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öncesinde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minarenin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rölöve,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restorasyon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restitüsyon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çizimleri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hazIrlandI.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Arial"/>
              <a:cs typeface="Arial"/>
            </a:endParaRPr>
          </a:p>
          <a:p>
            <a:pPr marL="12700" marR="73660">
              <a:lnSpc>
                <a:spcPct val="100000"/>
              </a:lnSpc>
              <a:spcBef>
                <a:spcPts val="5"/>
              </a:spcBef>
            </a:pPr>
            <a:r>
              <a:rPr sz="1450" b="1" i="1" spc="65" dirty="0">
                <a:solidFill>
                  <a:srgbClr val="FF9742"/>
                </a:solidFill>
                <a:latin typeface="Arial"/>
                <a:cs typeface="Arial"/>
              </a:rPr>
              <a:t>DİYARBAKIR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FF9742"/>
                </a:solidFill>
                <a:latin typeface="Arial"/>
                <a:cs typeface="Arial"/>
              </a:rPr>
              <a:t>FOUR-LEGGED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FF9742"/>
                </a:solidFill>
                <a:latin typeface="Arial"/>
                <a:cs typeface="Arial"/>
              </a:rPr>
              <a:t>MINARET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SURVEY,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FF9742"/>
                </a:solidFill>
                <a:latin typeface="Arial"/>
                <a:cs typeface="Arial"/>
              </a:rPr>
              <a:t>RESTORATION,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FF9742"/>
                </a:solidFill>
                <a:latin typeface="Arial"/>
                <a:cs typeface="Arial"/>
              </a:rPr>
              <a:t>AND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CONSERVATION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FF9742"/>
                </a:solidFill>
                <a:latin typeface="Arial"/>
                <a:cs typeface="Arial"/>
              </a:rPr>
              <a:t>DRAWING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PROJECT: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Survey,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restoration,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conservation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drawings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were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prepared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preparation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for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-38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restoration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preservation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unique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four-legged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minaret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Anatolia.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22776"/>
            <a:ext cx="20104089" cy="1321191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207681"/>
            <a:ext cx="19132550" cy="201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70" dirty="0">
                <a:solidFill>
                  <a:srgbClr val="FF7300"/>
                </a:solidFill>
                <a:latin typeface="Arial"/>
                <a:cs typeface="Arial"/>
              </a:rPr>
              <a:t>ERZİNCAN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KÜLTÜR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VE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50" dirty="0">
                <a:solidFill>
                  <a:srgbClr val="FF7300"/>
                </a:solidFill>
                <a:latin typeface="Arial"/>
                <a:cs typeface="Arial"/>
              </a:rPr>
              <a:t>SANAT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40" dirty="0">
                <a:solidFill>
                  <a:srgbClr val="FF7300"/>
                </a:solidFill>
                <a:latin typeface="Arial"/>
                <a:cs typeface="Arial"/>
              </a:rPr>
              <a:t>YOLUYLA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5" dirty="0">
                <a:solidFill>
                  <a:srgbClr val="FF7300"/>
                </a:solidFill>
                <a:latin typeface="Arial"/>
                <a:cs typeface="Arial"/>
              </a:rPr>
              <a:t>DEĞİŞİM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İÇİN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50" dirty="0">
                <a:solidFill>
                  <a:srgbClr val="FF7300"/>
                </a:solidFill>
                <a:latin typeface="Arial"/>
                <a:cs typeface="Arial"/>
              </a:rPr>
              <a:t>DİYALOG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15" dirty="0">
                <a:latin typeface="Arial"/>
                <a:cs typeface="Arial"/>
              </a:rPr>
              <a:t>”Elele”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kIsa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adIyla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bilinen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“Kültür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Sanat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Yoluyla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Değişim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için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Diyalog”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projesi,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Avrupa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Birliği’nin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finansal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desteğiyle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Gençlik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Servisleri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Merkezi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Derneği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15" dirty="0">
                <a:latin typeface="Arial"/>
                <a:cs typeface="Arial"/>
              </a:rPr>
              <a:t>(GSM),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Uçan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Süpürge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VakfI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(USV)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Devlet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TiyatrolarI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Opera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Balesi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ÇalIşanlarI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YardImlaşma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VakfI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(TOBAV)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tarafIndan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oluşturulan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bir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konsorsiyum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ile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hayata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geçirildi.</a:t>
            </a:r>
            <a:endParaRPr sz="1450">
              <a:latin typeface="Arial"/>
              <a:cs typeface="Arial"/>
            </a:endParaRPr>
          </a:p>
          <a:p>
            <a:pPr marL="12700" marR="434975">
              <a:lnSpc>
                <a:spcPct val="100000"/>
              </a:lnSpc>
              <a:spcBef>
                <a:spcPts val="5"/>
              </a:spcBef>
            </a:pPr>
            <a:r>
              <a:rPr sz="1450" b="1" spc="50" dirty="0">
                <a:latin typeface="Arial"/>
                <a:cs typeface="Arial"/>
              </a:rPr>
              <a:t>DiyarbakIr,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Erzincan,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Gaziantep,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Malatya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Mardin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şehirlerinin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zengin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kültürel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mirasIndan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ilham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alan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proje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kapsamInda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çeşitli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renkli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kültür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sanat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etkinlikleri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düzenlendi.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Bu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etkinliklerde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-5" dirty="0">
                <a:latin typeface="Arial"/>
                <a:cs typeface="Arial"/>
              </a:rPr>
              <a:t>15-29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" dirty="0">
                <a:latin typeface="Arial"/>
                <a:cs typeface="Arial"/>
              </a:rPr>
              <a:t>yaş </a:t>
            </a:r>
            <a:r>
              <a:rPr sz="1450" b="1" spc="-39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arasIndaki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gençler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bir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araya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getirilerek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sanata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erişim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hakkI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desteklendi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ayrImcIlIk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ötekileştirmenin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önlenmesi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amacIyla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kültürlerarasI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diyalog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köprüleri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kuruldu.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Arial"/>
              <a:cs typeface="Arial"/>
            </a:endParaRPr>
          </a:p>
          <a:p>
            <a:pPr marL="12700" marR="56515">
              <a:lnSpc>
                <a:spcPct val="100000"/>
              </a:lnSpc>
            </a:pP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ERZİNCAN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FF9742"/>
                </a:solidFill>
                <a:latin typeface="Arial"/>
                <a:cs typeface="Arial"/>
              </a:rPr>
              <a:t>DIALOGUE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FF9742"/>
                </a:solidFill>
                <a:latin typeface="Arial"/>
                <a:cs typeface="Arial"/>
              </a:rPr>
              <a:t>FOR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FF9742"/>
                </a:solidFill>
                <a:latin typeface="Arial"/>
                <a:cs typeface="Arial"/>
              </a:rPr>
              <a:t>CHANGE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THROUGH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CULTURE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FF9742"/>
                </a:solidFill>
                <a:latin typeface="Arial"/>
                <a:cs typeface="Arial"/>
              </a:rPr>
              <a:t>AND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FF9742"/>
                </a:solidFill>
                <a:latin typeface="Arial"/>
                <a:cs typeface="Arial"/>
              </a:rPr>
              <a:t>ART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PROJECT: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“Dialogue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for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Change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Through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Culture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Art”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project,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also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known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as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“Elele”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was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funded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European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Union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executed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consortium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consisting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Youth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5" dirty="0">
                <a:solidFill>
                  <a:srgbClr val="6D6E71"/>
                </a:solidFill>
                <a:latin typeface="Arial"/>
                <a:cs typeface="Arial"/>
              </a:rPr>
              <a:t>Services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Centre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Association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(GSM),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Flying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Broom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Foundation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(USV),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State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Theatre,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Opera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Ballet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Employees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Foundation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(TOBAV).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project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organised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various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vibrant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cultural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artistic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activities,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drawing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inspiration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from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rich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cultural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Diyarbakır,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Erzincan,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Gaziantep,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Malatya,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Mardin.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These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events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brought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together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young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people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5" dirty="0">
                <a:solidFill>
                  <a:srgbClr val="6D6E71"/>
                </a:solidFill>
                <a:latin typeface="Arial"/>
                <a:cs typeface="Arial"/>
              </a:rPr>
              <a:t>aged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-15" dirty="0">
                <a:solidFill>
                  <a:srgbClr val="6D6E71"/>
                </a:solidFill>
                <a:latin typeface="Arial"/>
                <a:cs typeface="Arial"/>
              </a:rPr>
              <a:t>15-29,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supporting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their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right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to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6D6E71"/>
                </a:solidFill>
                <a:latin typeface="Arial"/>
                <a:cs typeface="Arial"/>
              </a:rPr>
              <a:t>access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5" dirty="0">
                <a:solidFill>
                  <a:srgbClr val="6D6E71"/>
                </a:solidFill>
                <a:latin typeface="Arial"/>
                <a:cs typeface="Arial"/>
              </a:rPr>
              <a:t>art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fostering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intercultural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dialogue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by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bridging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gaps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preventing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discrimination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marginalisation.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07548"/>
            <a:ext cx="20104094" cy="136707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5822232"/>
            <a:ext cx="19140170" cy="1353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75" dirty="0">
                <a:solidFill>
                  <a:srgbClr val="FF7300"/>
                </a:solidFill>
                <a:latin typeface="Arial"/>
                <a:cs typeface="Arial"/>
              </a:rPr>
              <a:t>ERZURUM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5" dirty="0">
                <a:solidFill>
                  <a:srgbClr val="FF7300"/>
                </a:solidFill>
                <a:latin typeface="Arial"/>
                <a:cs typeface="Arial"/>
              </a:rPr>
              <a:t>ERZURUM,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70" dirty="0">
                <a:solidFill>
                  <a:srgbClr val="FF7300"/>
                </a:solidFill>
                <a:latin typeface="Arial"/>
                <a:cs typeface="Arial"/>
              </a:rPr>
              <a:t>ERZİNCAN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VE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KARS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KIŞ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TURİZMİ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5" dirty="0">
                <a:solidFill>
                  <a:srgbClr val="FF7300"/>
                </a:solidFill>
                <a:latin typeface="Arial"/>
                <a:cs typeface="Arial"/>
              </a:rPr>
              <a:t>KORİDORUNUN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GELİŞTİRİLMESİ</a:t>
            </a:r>
            <a:r>
              <a:rPr sz="1450" b="1" spc="2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PROJESİ: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Valilik,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belediye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sivil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100" dirty="0">
                <a:latin typeface="Arial"/>
                <a:cs typeface="Arial"/>
              </a:rPr>
              <a:t>toplum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kuruluşlarInIn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ortak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girişimiyle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hazIrlanan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projede,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Erzurum,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Erzincan </a:t>
            </a:r>
            <a:r>
              <a:rPr sz="1450" b="1" spc="-38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10" dirty="0">
                <a:latin typeface="Arial"/>
                <a:cs typeface="Arial"/>
              </a:rPr>
              <a:t>Kars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-20" dirty="0">
                <a:latin typeface="Arial"/>
                <a:cs typeface="Arial"/>
              </a:rPr>
              <a:t>KIş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Turizmi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Koridoru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geliştirilirken,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her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üç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85" dirty="0">
                <a:latin typeface="Arial"/>
                <a:cs typeface="Arial"/>
              </a:rPr>
              <a:t>merkezin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altyapI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üstyapIlarI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iyileştirildi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destinasyon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yönetimi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ile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tanItImI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gerçekleştirildi.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Arial"/>
              <a:cs typeface="Arial"/>
            </a:endParaRPr>
          </a:p>
          <a:p>
            <a:pPr marL="12700" marR="430530">
              <a:lnSpc>
                <a:spcPct val="100000"/>
              </a:lnSpc>
              <a:spcBef>
                <a:spcPts val="5"/>
              </a:spcBef>
            </a:pPr>
            <a:r>
              <a:rPr sz="1450" b="1" i="1" spc="75" dirty="0">
                <a:solidFill>
                  <a:srgbClr val="FF9742"/>
                </a:solidFill>
                <a:latin typeface="Arial"/>
                <a:cs typeface="Arial"/>
              </a:rPr>
              <a:t>ERZURUM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DEVELOPMENT OF </a:t>
            </a: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THE </a:t>
            </a:r>
            <a:r>
              <a:rPr sz="1450" b="1" i="1" spc="100" dirty="0">
                <a:solidFill>
                  <a:srgbClr val="FF9742"/>
                </a:solidFill>
                <a:latin typeface="Arial"/>
                <a:cs typeface="Arial"/>
              </a:rPr>
              <a:t>WINTER </a:t>
            </a:r>
            <a:r>
              <a:rPr sz="1450" b="1" i="1" spc="65" dirty="0">
                <a:solidFill>
                  <a:srgbClr val="FF9742"/>
                </a:solidFill>
                <a:latin typeface="Arial"/>
                <a:cs typeface="Arial"/>
              </a:rPr>
              <a:t>TOURISM CORRIDOR </a:t>
            </a:r>
            <a:r>
              <a:rPr sz="1450" b="1" i="1" spc="105" dirty="0">
                <a:solidFill>
                  <a:srgbClr val="FF9742"/>
                </a:solidFill>
                <a:latin typeface="Arial"/>
                <a:cs typeface="Arial"/>
              </a:rPr>
              <a:t>IN </a:t>
            </a:r>
            <a:r>
              <a:rPr sz="1450" b="1" i="1" spc="65" dirty="0">
                <a:solidFill>
                  <a:srgbClr val="FF9742"/>
                </a:solidFill>
                <a:latin typeface="Arial"/>
                <a:cs typeface="Arial"/>
              </a:rPr>
              <a:t>ERZURUM, </a:t>
            </a:r>
            <a:r>
              <a:rPr sz="1450" b="1" i="1" spc="60" dirty="0">
                <a:solidFill>
                  <a:srgbClr val="FF9742"/>
                </a:solidFill>
                <a:latin typeface="Arial"/>
                <a:cs typeface="Arial"/>
              </a:rPr>
              <a:t>ERZİNCAN, </a:t>
            </a:r>
            <a:r>
              <a:rPr sz="1450" b="1" i="1" spc="120" dirty="0">
                <a:solidFill>
                  <a:srgbClr val="FF9742"/>
                </a:solidFill>
                <a:latin typeface="Arial"/>
                <a:cs typeface="Arial"/>
              </a:rPr>
              <a:t>AND 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KARS PROJECT: 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This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project,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prepared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through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joint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initiative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governor’s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office,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municipalities,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NGOs,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focused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on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developing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6D6E71"/>
                </a:solidFill>
                <a:latin typeface="Arial"/>
                <a:cs typeface="Arial"/>
              </a:rPr>
              <a:t>Winter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Tourism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Corridor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Erzurum,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Erzincan,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5" dirty="0">
                <a:solidFill>
                  <a:srgbClr val="6D6E71"/>
                </a:solidFill>
                <a:latin typeface="Arial"/>
                <a:cs typeface="Arial"/>
              </a:rPr>
              <a:t>Kars.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It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involved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improving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infrastructure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facilities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these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three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centres</a:t>
            </a:r>
            <a:r>
              <a:rPr sz="1450" b="1" i="1" spc="1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alongside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destination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50" dirty="0">
                <a:solidFill>
                  <a:srgbClr val="6D6E71"/>
                </a:solidFill>
                <a:latin typeface="Arial"/>
                <a:cs typeface="Arial"/>
              </a:rPr>
              <a:t>management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promotional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efforts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39415"/>
            <a:ext cx="20104094" cy="1286661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69797" y="14867250"/>
            <a:ext cx="19045555" cy="1353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50" b="1" spc="70" dirty="0">
                <a:solidFill>
                  <a:srgbClr val="FF7300"/>
                </a:solidFill>
                <a:latin typeface="Arial"/>
                <a:cs typeface="Arial"/>
              </a:rPr>
              <a:t>GAZİANTEP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80" dirty="0">
                <a:solidFill>
                  <a:srgbClr val="FF7300"/>
                </a:solidFill>
                <a:latin typeface="Arial"/>
                <a:cs typeface="Arial"/>
              </a:rPr>
              <a:t>-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60" dirty="0">
                <a:solidFill>
                  <a:srgbClr val="FF7300"/>
                </a:solidFill>
                <a:latin typeface="Arial"/>
                <a:cs typeface="Arial"/>
              </a:rPr>
              <a:t>GAP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45" dirty="0">
                <a:solidFill>
                  <a:srgbClr val="FF7300"/>
                </a:solidFill>
                <a:latin typeface="Arial"/>
                <a:cs typeface="Arial"/>
              </a:rPr>
              <a:t>BÖLGESİNDE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20" dirty="0">
                <a:solidFill>
                  <a:srgbClr val="FF7300"/>
                </a:solidFill>
                <a:latin typeface="Arial"/>
                <a:cs typeface="Arial"/>
              </a:rPr>
              <a:t>KÜLTÜREL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70" dirty="0">
                <a:solidFill>
                  <a:srgbClr val="FF7300"/>
                </a:solidFill>
                <a:latin typeface="Arial"/>
                <a:cs typeface="Arial"/>
              </a:rPr>
              <a:t>MİRASI</a:t>
            </a:r>
            <a:r>
              <a:rPr sz="1450" b="1" spc="30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GELİŞTİRME </a:t>
            </a:r>
            <a:r>
              <a:rPr sz="1450" b="1" spc="55" dirty="0">
                <a:solidFill>
                  <a:srgbClr val="FF7300"/>
                </a:solidFill>
                <a:latin typeface="Arial"/>
                <a:cs typeface="Arial"/>
              </a:rPr>
              <a:t>PROGRAMI:</a:t>
            </a:r>
            <a:r>
              <a:rPr sz="1450" b="1" spc="35" dirty="0">
                <a:solidFill>
                  <a:srgbClr val="FF7300"/>
                </a:solidFill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GAP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Bölgesi’nde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Kültürel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MirasI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Geliştirme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75" dirty="0">
                <a:latin typeface="Arial"/>
                <a:cs typeface="Arial"/>
              </a:rPr>
              <a:t>ProgramI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kapsamInda,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dokuz</a:t>
            </a:r>
            <a:r>
              <a:rPr sz="1450" b="1" spc="15" dirty="0">
                <a:latin typeface="Arial"/>
                <a:cs typeface="Arial"/>
              </a:rPr>
              <a:t> il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(AdIyaman,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90" dirty="0">
                <a:latin typeface="Arial"/>
                <a:cs typeface="Arial"/>
              </a:rPr>
              <a:t>Batman,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DiyarbakIr,</a:t>
            </a:r>
            <a:r>
              <a:rPr sz="1450" b="1" spc="1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Gaziantep,</a:t>
            </a:r>
            <a:r>
              <a:rPr sz="1450" b="1" spc="10" dirty="0">
                <a:latin typeface="Arial"/>
                <a:cs typeface="Arial"/>
              </a:rPr>
              <a:t> </a:t>
            </a:r>
            <a:r>
              <a:rPr sz="1450" b="1" spc="-15" dirty="0">
                <a:latin typeface="Arial"/>
                <a:cs typeface="Arial"/>
              </a:rPr>
              <a:t>Kilis, </a:t>
            </a:r>
            <a:r>
              <a:rPr sz="1450" b="1" spc="-38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Mardin,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20" dirty="0">
                <a:latin typeface="Arial"/>
                <a:cs typeface="Arial"/>
              </a:rPr>
              <a:t>Siirt,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ŞanlIurfa,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45" dirty="0">
                <a:latin typeface="Arial"/>
                <a:cs typeface="Arial"/>
              </a:rPr>
              <a:t>ŞIrnak)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40" dirty="0">
                <a:latin typeface="Arial"/>
                <a:cs typeface="Arial"/>
              </a:rPr>
              <a:t>için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100" dirty="0">
                <a:latin typeface="Arial"/>
                <a:cs typeface="Arial"/>
              </a:rPr>
              <a:t>tanItIm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5" dirty="0">
                <a:latin typeface="Arial"/>
                <a:cs typeface="Arial"/>
              </a:rPr>
              <a:t>filmi,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turist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rehberi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-5" dirty="0">
                <a:latin typeface="Arial"/>
                <a:cs typeface="Arial"/>
              </a:rPr>
              <a:t>CD’si,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30" dirty="0">
                <a:latin typeface="Arial"/>
                <a:cs typeface="Arial"/>
              </a:rPr>
              <a:t>yöresel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00" dirty="0">
                <a:latin typeface="Arial"/>
                <a:cs typeface="Arial"/>
              </a:rPr>
              <a:t>müzik</a:t>
            </a:r>
            <a:r>
              <a:rPr sz="1450" b="1" dirty="0">
                <a:latin typeface="Arial"/>
                <a:cs typeface="Arial"/>
              </a:rPr>
              <a:t> CD’si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ve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125" dirty="0">
                <a:latin typeface="Arial"/>
                <a:cs typeface="Arial"/>
              </a:rPr>
              <a:t>web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15" dirty="0">
                <a:latin typeface="Arial"/>
                <a:cs typeface="Arial"/>
              </a:rPr>
              <a:t>sitesi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50" dirty="0">
                <a:latin typeface="Arial"/>
                <a:cs typeface="Arial"/>
              </a:rPr>
              <a:t>hazIrlandI.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80" dirty="0">
                <a:latin typeface="Arial"/>
                <a:cs typeface="Arial"/>
              </a:rPr>
              <a:t>Bu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turist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rehberi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kitapçIğI,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Fransa’da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En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35" dirty="0">
                <a:latin typeface="Arial"/>
                <a:cs typeface="Arial"/>
              </a:rPr>
              <a:t>İyi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2. </a:t>
            </a:r>
            <a:r>
              <a:rPr sz="1450" b="1" spc="105" dirty="0">
                <a:latin typeface="Arial"/>
                <a:cs typeface="Arial"/>
              </a:rPr>
              <a:t>Mutfak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55" dirty="0">
                <a:latin typeface="Arial"/>
                <a:cs typeface="Arial"/>
              </a:rPr>
              <a:t>KitabI</a:t>
            </a:r>
            <a:r>
              <a:rPr sz="1450" b="1" dirty="0">
                <a:latin typeface="Arial"/>
                <a:cs typeface="Arial"/>
              </a:rPr>
              <a:t> </a:t>
            </a:r>
            <a:r>
              <a:rPr sz="1450" b="1" spc="70" dirty="0">
                <a:latin typeface="Arial"/>
                <a:cs typeface="Arial"/>
              </a:rPr>
              <a:t>Ödülü’nü</a:t>
            </a:r>
            <a:r>
              <a:rPr sz="1450" b="1" spc="5" dirty="0">
                <a:latin typeface="Arial"/>
                <a:cs typeface="Arial"/>
              </a:rPr>
              <a:t> </a:t>
            </a:r>
            <a:r>
              <a:rPr sz="1450" b="1" spc="60" dirty="0">
                <a:latin typeface="Arial"/>
                <a:cs typeface="Arial"/>
              </a:rPr>
              <a:t>kazandI.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Arial"/>
              <a:cs typeface="Arial"/>
            </a:endParaRPr>
          </a:p>
          <a:p>
            <a:pPr marL="12700" marR="495300">
              <a:lnSpc>
                <a:spcPct val="100000"/>
              </a:lnSpc>
              <a:spcBef>
                <a:spcPts val="5"/>
              </a:spcBef>
            </a:pP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GAZİANTEP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FF9742"/>
                </a:solidFill>
                <a:latin typeface="Arial"/>
                <a:cs typeface="Arial"/>
              </a:rPr>
              <a:t>-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30" dirty="0">
                <a:solidFill>
                  <a:srgbClr val="FF9742"/>
                </a:solidFill>
                <a:latin typeface="Arial"/>
                <a:cs typeface="Arial"/>
              </a:rPr>
              <a:t>CULTURAL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FF9742"/>
                </a:solidFill>
                <a:latin typeface="Arial"/>
                <a:cs typeface="Arial"/>
              </a:rPr>
              <a:t>HERITAGE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0" dirty="0">
                <a:solidFill>
                  <a:srgbClr val="FF9742"/>
                </a:solidFill>
                <a:latin typeface="Arial"/>
                <a:cs typeface="Arial"/>
              </a:rPr>
              <a:t>DEVELOPMENT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FF9742"/>
                </a:solidFill>
                <a:latin typeface="Arial"/>
                <a:cs typeface="Arial"/>
              </a:rPr>
              <a:t>PROGRAMME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105" dirty="0">
                <a:solidFill>
                  <a:srgbClr val="FF9742"/>
                </a:solidFill>
                <a:latin typeface="Arial"/>
                <a:cs typeface="Arial"/>
              </a:rPr>
              <a:t>IN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FF9742"/>
                </a:solidFill>
                <a:latin typeface="Arial"/>
                <a:cs typeface="Arial"/>
              </a:rPr>
              <a:t>THE</a:t>
            </a:r>
            <a:r>
              <a:rPr sz="1450" b="1" i="1" spc="20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FF9742"/>
                </a:solidFill>
                <a:latin typeface="Arial"/>
                <a:cs typeface="Arial"/>
              </a:rPr>
              <a:t>GAP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35" dirty="0">
                <a:solidFill>
                  <a:srgbClr val="FF9742"/>
                </a:solidFill>
                <a:latin typeface="Arial"/>
                <a:cs typeface="Arial"/>
              </a:rPr>
              <a:t>REGION:</a:t>
            </a:r>
            <a:r>
              <a:rPr sz="1450" b="1" i="1" spc="25" dirty="0">
                <a:solidFill>
                  <a:srgbClr val="FF9742"/>
                </a:solidFill>
                <a:latin typeface="Arial"/>
                <a:cs typeface="Arial"/>
              </a:rPr>
              <a:t> </a:t>
            </a:r>
            <a:r>
              <a:rPr sz="1450" b="1" i="1" spc="-15" dirty="0">
                <a:solidFill>
                  <a:srgbClr val="6D6E71"/>
                </a:solidFill>
                <a:latin typeface="Arial"/>
                <a:cs typeface="Arial"/>
              </a:rPr>
              <a:t>As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20" dirty="0">
                <a:solidFill>
                  <a:srgbClr val="6D6E71"/>
                </a:solidFill>
                <a:latin typeface="Arial"/>
                <a:cs typeface="Arial"/>
              </a:rPr>
              <a:t>part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of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Cultural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Heritage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Development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Programme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GAP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Region,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90" dirty="0">
                <a:solidFill>
                  <a:srgbClr val="6D6E71"/>
                </a:solidFill>
                <a:latin typeface="Arial"/>
                <a:cs typeface="Arial"/>
              </a:rPr>
              <a:t>promotional</a:t>
            </a:r>
            <a:r>
              <a:rPr sz="1450" b="1" i="1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films,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</a:t>
            </a:r>
            <a:r>
              <a:rPr sz="1450" b="1" i="1" spc="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tourist </a:t>
            </a:r>
            <a:r>
              <a:rPr sz="1450" b="1" i="1" spc="-390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guidebook </a:t>
            </a:r>
            <a:r>
              <a:rPr sz="1450" b="1" i="1" spc="114" dirty="0">
                <a:solidFill>
                  <a:srgbClr val="6D6E71"/>
                </a:solidFill>
                <a:latin typeface="Arial"/>
                <a:cs typeface="Arial"/>
              </a:rPr>
              <a:t>with </a:t>
            </a:r>
            <a:r>
              <a:rPr sz="1450" b="1" i="1" spc="145" dirty="0">
                <a:solidFill>
                  <a:srgbClr val="6D6E71"/>
                </a:solidFill>
                <a:latin typeface="Arial"/>
                <a:cs typeface="Arial"/>
              </a:rPr>
              <a:t>an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accompanying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local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music </a:t>
            </a:r>
            <a:r>
              <a:rPr sz="1450" b="1" i="1" spc="25" dirty="0">
                <a:solidFill>
                  <a:srgbClr val="6D6E71"/>
                </a:solidFill>
                <a:latin typeface="Arial"/>
                <a:cs typeface="Arial"/>
              </a:rPr>
              <a:t>CD,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185" dirty="0">
                <a:solidFill>
                  <a:srgbClr val="6D6E71"/>
                </a:solidFill>
                <a:latin typeface="Arial"/>
                <a:cs typeface="Arial"/>
              </a:rPr>
              <a:t>a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website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were </a:t>
            </a:r>
            <a:r>
              <a:rPr sz="1450" b="1" i="1" spc="95" dirty="0">
                <a:solidFill>
                  <a:srgbClr val="6D6E71"/>
                </a:solidFill>
                <a:latin typeface="Arial"/>
                <a:cs typeface="Arial"/>
              </a:rPr>
              <a:t>prepared </a:t>
            </a:r>
            <a:r>
              <a:rPr sz="1450" b="1" i="1" spc="40" dirty="0">
                <a:solidFill>
                  <a:srgbClr val="6D6E71"/>
                </a:solidFill>
                <a:latin typeface="Arial"/>
                <a:cs typeface="Arial"/>
              </a:rPr>
              <a:t>for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nine </a:t>
            </a:r>
            <a:r>
              <a:rPr sz="1450" b="1" i="1" spc="35" dirty="0">
                <a:solidFill>
                  <a:srgbClr val="6D6E71"/>
                </a:solidFill>
                <a:latin typeface="Arial"/>
                <a:cs typeface="Arial"/>
              </a:rPr>
              <a:t>cities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(Adıyaman, </a:t>
            </a:r>
            <a:r>
              <a:rPr sz="1450" b="1" i="1" spc="125" dirty="0">
                <a:solidFill>
                  <a:srgbClr val="6D6E71"/>
                </a:solidFill>
                <a:latin typeface="Arial"/>
                <a:cs typeface="Arial"/>
              </a:rPr>
              <a:t>Batman, </a:t>
            </a:r>
            <a:r>
              <a:rPr sz="1450" b="1" i="1" spc="70" dirty="0">
                <a:solidFill>
                  <a:srgbClr val="6D6E71"/>
                </a:solidFill>
                <a:latin typeface="Arial"/>
                <a:cs typeface="Arial"/>
              </a:rPr>
              <a:t>Diyarbakır, </a:t>
            </a:r>
            <a:r>
              <a:rPr sz="1450" b="1" i="1" spc="75" dirty="0">
                <a:solidFill>
                  <a:srgbClr val="6D6E71"/>
                </a:solidFill>
                <a:latin typeface="Arial"/>
                <a:cs typeface="Arial"/>
              </a:rPr>
              <a:t>Gaziantep, </a:t>
            </a:r>
            <a:r>
              <a:rPr sz="1450" b="1" i="1" spc="-15" dirty="0">
                <a:solidFill>
                  <a:srgbClr val="6D6E71"/>
                </a:solidFill>
                <a:latin typeface="Arial"/>
                <a:cs typeface="Arial"/>
              </a:rPr>
              <a:t>Kilis,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Mardin, </a:t>
            </a:r>
            <a:r>
              <a:rPr sz="1450" b="1" i="1" spc="20" dirty="0">
                <a:solidFill>
                  <a:srgbClr val="6D6E71"/>
                </a:solidFill>
                <a:latin typeface="Arial"/>
                <a:cs typeface="Arial"/>
              </a:rPr>
              <a:t>Siirt,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Şanlıurfa, </a:t>
            </a:r>
            <a:r>
              <a:rPr sz="1450" b="1" i="1" spc="135" dirty="0">
                <a:solidFill>
                  <a:srgbClr val="6D6E71"/>
                </a:solidFill>
                <a:latin typeface="Arial"/>
                <a:cs typeface="Arial"/>
              </a:rPr>
              <a:t>and </a:t>
            </a:r>
            <a:r>
              <a:rPr sz="1450" b="1" i="1" spc="45" dirty="0">
                <a:solidFill>
                  <a:srgbClr val="6D6E71"/>
                </a:solidFill>
                <a:latin typeface="Arial"/>
                <a:cs typeface="Arial"/>
              </a:rPr>
              <a:t>Şırnak).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The </a:t>
            </a:r>
            <a:r>
              <a:rPr sz="1450" b="1" i="1" spc="50" dirty="0">
                <a:solidFill>
                  <a:srgbClr val="6D6E71"/>
                </a:solidFill>
                <a:latin typeface="Arial"/>
                <a:cs typeface="Arial"/>
              </a:rPr>
              <a:t>tourist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0" dirty="0">
                <a:solidFill>
                  <a:srgbClr val="6D6E71"/>
                </a:solidFill>
                <a:latin typeface="Arial"/>
                <a:cs typeface="Arial"/>
              </a:rPr>
              <a:t>guidebook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received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10" dirty="0">
                <a:solidFill>
                  <a:srgbClr val="6D6E71"/>
                </a:solidFill>
                <a:latin typeface="Arial"/>
                <a:cs typeface="Arial"/>
              </a:rPr>
              <a:t>the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85" dirty="0">
                <a:solidFill>
                  <a:srgbClr val="6D6E71"/>
                </a:solidFill>
                <a:latin typeface="Arial"/>
                <a:cs typeface="Arial"/>
              </a:rPr>
              <a:t>2nd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55" dirty="0">
                <a:solidFill>
                  <a:srgbClr val="6D6E71"/>
                </a:solidFill>
                <a:latin typeface="Arial"/>
                <a:cs typeface="Arial"/>
              </a:rPr>
              <a:t>Best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Culinary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5" dirty="0">
                <a:solidFill>
                  <a:srgbClr val="6D6E71"/>
                </a:solidFill>
                <a:latin typeface="Arial"/>
                <a:cs typeface="Arial"/>
              </a:rPr>
              <a:t>Book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100" dirty="0">
                <a:solidFill>
                  <a:srgbClr val="6D6E71"/>
                </a:solidFill>
                <a:latin typeface="Arial"/>
                <a:cs typeface="Arial"/>
              </a:rPr>
              <a:t>Award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in</a:t>
            </a:r>
            <a:r>
              <a:rPr sz="1450" b="1" i="1" spc="-5" dirty="0">
                <a:solidFill>
                  <a:srgbClr val="6D6E71"/>
                </a:solidFill>
                <a:latin typeface="Arial"/>
                <a:cs typeface="Arial"/>
              </a:rPr>
              <a:t> </a:t>
            </a:r>
            <a:r>
              <a:rPr sz="1450" b="1" i="1" spc="60" dirty="0">
                <a:solidFill>
                  <a:srgbClr val="6D6E71"/>
                </a:solidFill>
                <a:latin typeface="Arial"/>
                <a:cs typeface="Arial"/>
              </a:rPr>
              <a:t>France.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4458</Words>
  <Application>Microsoft Macintosh PowerPoint</Application>
  <PresentationFormat>Custom</PresentationFormat>
  <Paragraphs>81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Kardelen Yagci</cp:lastModifiedBy>
  <cp:revision>2</cp:revision>
  <dcterms:created xsi:type="dcterms:W3CDTF">2024-09-09T13:44:34Z</dcterms:created>
  <dcterms:modified xsi:type="dcterms:W3CDTF">2024-09-12T09:39:35Z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2024-09-09T00:00:00Z</vt:filetime>
  </property>
  <property fmtid="{D5CDD505-2E9C-101B-9397-08002B2CF9AE}" pid="3" name="Creator">
    <vt:lpwstr>Adobe InDesign 19.4 (Macintosh)</vt:lpwstr>
  </property>
  <property fmtid="{D5CDD505-2E9C-101B-9397-08002B2CF9AE}" pid="4" name="LastSaved">
    <vt:filetime>2024-09-09T00:00:00Z</vt:filetime>
  </property>
</Properties>
</file>