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B7F47-D9C5-4F80-BE59-6E0EA1A1BEE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4F483-3704-4453-8B8B-A4881B40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4F483-3704-4453-8B8B-A4881B400F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Delegation of the European union to Pakistan</a:t>
            </a:r>
          </a:p>
        </p:txBody>
      </p:sp>
      <p:pic>
        <p:nvPicPr>
          <p:cNvPr id="9" name="Picture 8" descr="A picture containing star&#10;&#10;Description automatically generated">
            <a:extLst>
              <a:ext uri="{FF2B5EF4-FFF2-40B4-BE49-F238E27FC236}">
                <a16:creationId xmlns:a16="http://schemas.microsoft.com/office/drawing/2014/main" id="{EBE4D4DC-0E7D-4269-8546-9E6E6B2D4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567" y1="77056" x2="26567" y2="77056"/>
                        <a14:foregroundMark x1="26567" y1="77056" x2="26567" y2="77056"/>
                        <a14:foregroundMark x1="28200" y1="77056" x2="28200" y2="77056"/>
                        <a14:foregroundMark x1="32900" y1="77056" x2="32900" y2="77056"/>
                        <a14:foregroundMark x1="37367" y1="75722" x2="37367" y2="75722"/>
                        <a14:foregroundMark x1="41600" y1="77389" x2="41600" y2="77389"/>
                        <a14:foregroundMark x1="45067" y1="77722" x2="45067" y2="77722"/>
                        <a14:foregroundMark x1="52567" y1="77056" x2="52567" y2="77056"/>
                        <a14:foregroundMark x1="58033" y1="78722" x2="58033" y2="78722"/>
                        <a14:foregroundMark x1="61700" y1="79778" x2="61700" y2="79778"/>
                        <a14:foregroundMark x1="65767" y1="79778" x2="65767" y2="79778"/>
                        <a14:foregroundMark x1="67567" y1="79778" x2="67567" y2="79778"/>
                        <a14:foregroundMark x1="71833" y1="80778" x2="71833" y2="8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7" y="28997"/>
            <a:ext cx="1576260" cy="945756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 descr="A close up of a flag&#10;&#10;Description automatically generated">
            <a:extLst>
              <a:ext uri="{FF2B5EF4-FFF2-40B4-BE49-F238E27FC236}">
                <a16:creationId xmlns:a16="http://schemas.microsoft.com/office/drawing/2014/main" id="{78A3AB7A-3048-4CA2-BB98-C6C309C1A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28" y="28996"/>
            <a:ext cx="1576260" cy="94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59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18311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20634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33071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401957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44394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79C96D0B-83C1-4376-889F-E7B9E38F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42660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26487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145851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159283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Delegation of the European union to Pakistan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picture containing star&#10;&#10;Description automatically generated">
            <a:extLst>
              <a:ext uri="{FF2B5EF4-FFF2-40B4-BE49-F238E27FC236}">
                <a16:creationId xmlns:a16="http://schemas.microsoft.com/office/drawing/2014/main" id="{D015620C-AFB0-415D-A8C8-06DED20207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5567" y1="79389" x2="25567" y2="79389"/>
                        <a14:foregroundMark x1="29300" y1="78111" x2="29300" y2="78111"/>
                        <a14:foregroundMark x1="34000" y1="77833" x2="34000" y2="77833"/>
                        <a14:foregroundMark x1="37000" y1="77500" x2="37000" y2="77500"/>
                        <a14:foregroundMark x1="41667" y1="78722" x2="41667" y2="78722"/>
                        <a14:foregroundMark x1="45067" y1="79056" x2="45067" y2="79056"/>
                        <a14:foregroundMark x1="49367" y1="78444" x2="49367" y2="78444"/>
                        <a14:foregroundMark x1="52367" y1="77833" x2="52367" y2="77833"/>
                        <a14:foregroundMark x1="57800" y1="78444" x2="57800" y2="78444"/>
                        <a14:foregroundMark x1="61733" y1="78111" x2="61733" y2="78111"/>
                        <a14:foregroundMark x1="66067" y1="78111" x2="66067" y2="78111"/>
                        <a14:foregroundMark x1="67200" y1="78722" x2="67200" y2="78722"/>
                        <a14:foregroundMark x1="71700" y1="80333" x2="71700" y2="8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54" y="5760408"/>
            <a:ext cx="1829321" cy="10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9C1B-33DD-4792-BE0E-3AEE7883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611277"/>
            <a:ext cx="10993549" cy="1475013"/>
          </a:xfrm>
        </p:spPr>
        <p:txBody>
          <a:bodyPr/>
          <a:lstStyle/>
          <a:p>
            <a:pPr algn="ctr"/>
            <a:r>
              <a:rPr lang="en-US" dirty="0"/>
              <a:t>Relations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5D1F5-6E9F-4D04-AFFD-F636FCF9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3" descr="\\eeas.europa.eu\ISB\home\ibatoofa\Desktop\Yellow BG EU Pakistan Slide.png">
            <a:extLst>
              <a:ext uri="{FF2B5EF4-FFF2-40B4-BE49-F238E27FC236}">
                <a16:creationId xmlns:a16="http://schemas.microsoft.com/office/drawing/2014/main" id="{884A4158-054A-4DB9-A717-1D9035183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/>
        </p:blipFill>
        <p:spPr bwMode="auto">
          <a:xfrm>
            <a:off x="4055325" y="1055693"/>
            <a:ext cx="4081349" cy="12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2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54E6-7E0D-471F-BD20-423E6D6C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Security and </a:t>
            </a:r>
            <a:r>
              <a:rPr lang="en-US" cap="none" dirty="0" err="1"/>
              <a:t>Defence</a:t>
            </a:r>
            <a:r>
              <a:rPr lang="en-US" cap="none" dirty="0"/>
              <a:t> Cooperation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4E09-0BD3-40EE-A9CD-4BADBC6D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Pakistan is a key player in regional peace and stability</a:t>
            </a:r>
          </a:p>
          <a:p>
            <a:r>
              <a:rPr lang="en-US" dirty="0"/>
              <a:t>Ongoing EU – Pakistan security and </a:t>
            </a:r>
            <a:r>
              <a:rPr lang="en-US" dirty="0" err="1"/>
              <a:t>defence</a:t>
            </a:r>
            <a:r>
              <a:rPr lang="en-US" dirty="0"/>
              <a:t> cooperation includes annual dialogues 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Counter Terrorism</a:t>
            </a:r>
            <a:r>
              <a:rPr lang="en-US" sz="1800" dirty="0"/>
              <a:t>		</a:t>
            </a:r>
            <a:r>
              <a:rPr lang="en-US" sz="1800" b="1" dirty="0">
                <a:solidFill>
                  <a:schemeClr val="accent1"/>
                </a:solidFill>
              </a:rPr>
              <a:t>Non-proliferation and Disarmament		Military – to – Military Talks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8AD75-92F9-4357-B402-897F1875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21E82B-9569-4C24-A3E9-C4D252FFB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119" y1="25714" x2="27119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79" y="3722554"/>
            <a:ext cx="1144775" cy="10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BC7C717-D9BE-4693-822A-2194A4D3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216" y1="69307" x2="53216" y2="69307"/>
                        <a14:foregroundMark x1="64327" y1="68317" x2="64327" y2="68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1" y="3687869"/>
            <a:ext cx="1723736" cy="10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AE04179-072E-4293-9260-F05907A4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8878" y1="53000" x2="18878" y2="53000"/>
                        <a14:foregroundMark x1="49490" y1="42000" x2="4949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69" y="3757785"/>
            <a:ext cx="1858466" cy="9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4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ECF-4CEC-4FDF-AE7F-EEF06FC1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Humanitarian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EDFB-8E0B-43DD-9085-D49D24E85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Pakistan has long hosted and supported millions of Afghan nationals</a:t>
            </a:r>
          </a:p>
          <a:p>
            <a:r>
              <a:rPr lang="en-US" dirty="0"/>
              <a:t>The EU advocates for a sustainable approach for their return in line with international commitments and human rights standards, aiming at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a predictable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safe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orderly and dignified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AF836-AD11-4047-B816-C720E24F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BFFA347-1728-49BF-A2A3-84BFE5A5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14" y="3813619"/>
            <a:ext cx="1733707" cy="16411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9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EB4D-05FD-45CE-8D13-2D92EB63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People-to-People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63CB-8B56-4DF7-BE53-F1112CAE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7,700</a:t>
            </a:r>
            <a:r>
              <a:rPr lang="en-US" dirty="0"/>
              <a:t> new visas were issued for students in </a:t>
            </a:r>
            <a:r>
              <a:rPr lang="en-US" b="1" dirty="0">
                <a:solidFill>
                  <a:schemeClr val="accent1"/>
                </a:solidFill>
              </a:rPr>
              <a:t>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+ 20% </a:t>
            </a:r>
            <a:r>
              <a:rPr lang="en-US" dirty="0"/>
              <a:t>of visas more for students every year</a:t>
            </a:r>
          </a:p>
          <a:p>
            <a:endParaRPr lang="en-US" dirty="0"/>
          </a:p>
          <a:p>
            <a:r>
              <a:rPr lang="en-US" dirty="0"/>
              <a:t>Pakistan has for years been among the top ten partner countries benefitting from </a:t>
            </a:r>
            <a:r>
              <a:rPr lang="en-US" b="1" dirty="0">
                <a:solidFill>
                  <a:schemeClr val="accent1"/>
                </a:solidFill>
              </a:rPr>
              <a:t>Erasmus Mundus </a:t>
            </a:r>
            <a:r>
              <a:rPr lang="en-US" dirty="0"/>
              <a:t>exchanges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97958-834F-46A5-86AF-168C44E9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A151DA-86D5-412D-A833-793F8E6A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075" y1="44231" x2="56075" y2="44231"/>
                        <a14:foregroundMark x1="43925" y1="51282" x2="43925" y2="51282"/>
                        <a14:foregroundMark x1="58879" y1="52564" x2="58879" y2="52564"/>
                        <a14:foregroundMark x1="43925" y1="37821" x2="43925" y2="37821"/>
                        <a14:foregroundMark x1="59813" y1="35897" x2="59813" y2="35897"/>
                        <a14:foregroundMark x1="57009" y1="68590" x2="57009" y2="68590"/>
                        <a14:foregroundMark x1="67290" y1="67308" x2="67290" y2="67308"/>
                        <a14:foregroundMark x1="35514" y1="70513" x2="35514" y2="70513"/>
                        <a14:foregroundMark x1="45794" y1="71154" x2="45794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7" y="2302147"/>
            <a:ext cx="9384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76FD2D8-D9E0-4410-A47A-7D5ACA70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404" l="9722" r="95833">
                        <a14:foregroundMark x1="42361" y1="33775" x2="42361" y2="33775"/>
                        <a14:foregroundMark x1="31944" y1="66887" x2="31944" y2="66887"/>
                        <a14:foregroundMark x1="51389" y1="58278" x2="51389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05" y="2951161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4E73D6A-09B8-4065-A793-76B9B5E9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28" y="4838499"/>
            <a:ext cx="112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E0C4-BB78-4AFB-A331-0EDAE987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EU’s Support Leading to Concrete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E824-1DDB-465C-A510-81F80845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b="1" dirty="0">
                <a:solidFill>
                  <a:schemeClr val="accent1"/>
                </a:solidFill>
              </a:rPr>
              <a:t>1991</a:t>
            </a:r>
            <a:r>
              <a:rPr lang="en-US" dirty="0"/>
              <a:t>, the EU has provided </a:t>
            </a:r>
            <a:r>
              <a:rPr lang="en-US" b="1" dirty="0">
                <a:solidFill>
                  <a:schemeClr val="accent1"/>
                </a:solidFill>
              </a:rPr>
              <a:t>€1.3 billion </a:t>
            </a:r>
            <a:r>
              <a:rPr lang="en-US" dirty="0"/>
              <a:t>in cooperation assistance to support Pakistan in the fight against poverty and to contribute towards sustainable growth</a:t>
            </a:r>
          </a:p>
          <a:p>
            <a:r>
              <a:rPr lang="en-US" dirty="0"/>
              <a:t>For the </a:t>
            </a:r>
            <a:r>
              <a:rPr lang="en-US" b="1" dirty="0">
                <a:solidFill>
                  <a:schemeClr val="accent1"/>
                </a:solidFill>
              </a:rPr>
              <a:t>2014-2020</a:t>
            </a:r>
            <a:r>
              <a:rPr lang="en-US" dirty="0"/>
              <a:t> period, the amount available for bilateral cooperation with Pakistan is </a:t>
            </a:r>
            <a:r>
              <a:rPr lang="en-US" b="1" dirty="0">
                <a:solidFill>
                  <a:schemeClr val="accent1"/>
                </a:solidFill>
              </a:rPr>
              <a:t>€603 million</a:t>
            </a:r>
            <a:r>
              <a:rPr lang="en-US" dirty="0"/>
              <a:t>, focusing on three key sectors:</a:t>
            </a:r>
          </a:p>
          <a:p>
            <a:pPr marL="324000" lvl="1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Rural Development	      Rule of Law and Human Rights	           Education and Vocational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AB429-B4A2-4326-96C0-68DEEEEC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8214"/>
            <a:ext cx="6917210" cy="365125"/>
          </a:xfrm>
        </p:spPr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5DF6FD7-078C-4693-932F-905DB8AD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802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82" y="3998634"/>
            <a:ext cx="1534603" cy="11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E009DFF-4BD4-4FE2-B268-5458754B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8904" r="8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72" y="3922189"/>
            <a:ext cx="1616376" cy="11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BDFB772-2C32-4462-99F6-0353F4E5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5" b="93805" l="9467" r="89941">
                        <a14:foregroundMark x1="54438" y1="51327" x2="54438" y2="51327"/>
                        <a14:foregroundMark x1="55621" y1="23009" x2="55621" y2="23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35" y="3926833"/>
            <a:ext cx="1870531" cy="12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2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23F4-72C2-4FCB-A59B-470D365B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EU’s engagement in Pakistan is helping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FDDF-C1F6-4C28-BFD2-AFF85372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73508"/>
            <a:ext cx="9388320" cy="367830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45 million </a:t>
            </a:r>
            <a:r>
              <a:rPr lang="en-US" dirty="0"/>
              <a:t>of Pakistan’s poorest out of poverty</a:t>
            </a:r>
          </a:p>
          <a:p>
            <a:r>
              <a:rPr lang="en-US" b="1" dirty="0">
                <a:solidFill>
                  <a:schemeClr val="accent1"/>
                </a:solidFill>
              </a:rPr>
              <a:t>&gt; than 4.5 million</a:t>
            </a:r>
            <a:r>
              <a:rPr lang="en-US" dirty="0"/>
              <a:t> children and pregnant and lactating women and children to receive nutrition support for the period </a:t>
            </a:r>
            <a:r>
              <a:rPr lang="en-US" b="1" dirty="0">
                <a:solidFill>
                  <a:schemeClr val="accent1"/>
                </a:solidFill>
              </a:rPr>
              <a:t>2019-2021</a:t>
            </a:r>
          </a:p>
          <a:p>
            <a:r>
              <a:rPr lang="en-US" dirty="0"/>
              <a:t>young people to have access to </a:t>
            </a:r>
            <a:r>
              <a:rPr lang="en-US" b="1" dirty="0">
                <a:solidFill>
                  <a:schemeClr val="accent1"/>
                </a:solidFill>
              </a:rPr>
              <a:t>1,200 </a:t>
            </a:r>
            <a:r>
              <a:rPr lang="en-US" dirty="0"/>
              <a:t>enhanced, </a:t>
            </a:r>
            <a:r>
              <a:rPr lang="en-US" dirty="0" err="1"/>
              <a:t>standardised</a:t>
            </a:r>
            <a:r>
              <a:rPr lang="en-US" dirty="0"/>
              <a:t> training courses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37</a:t>
            </a:r>
            <a:r>
              <a:rPr lang="en-US" dirty="0"/>
              <a:t> police stations now have specific contact points for women</a:t>
            </a:r>
          </a:p>
          <a:p>
            <a:r>
              <a:rPr lang="en-US" dirty="0"/>
              <a:t>rural populations to benefit from specific support </a:t>
            </a:r>
            <a:r>
              <a:rPr lang="en-US" dirty="0" err="1"/>
              <a:t>programmes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€180 million </a:t>
            </a:r>
            <a:r>
              <a:rPr lang="en-US" dirty="0"/>
              <a:t>provided via national non-profit </a:t>
            </a:r>
            <a:r>
              <a:rPr lang="en-US" dirty="0" err="1"/>
              <a:t>organisations</a:t>
            </a:r>
            <a:r>
              <a:rPr lang="en-US" dirty="0"/>
              <a:t>)</a:t>
            </a:r>
          </a:p>
          <a:p>
            <a:r>
              <a:rPr lang="en-US" dirty="0"/>
              <a:t>225,000 people in Pakistan to benefit from technical and vocational educational training (</a:t>
            </a:r>
            <a:r>
              <a:rPr lang="en-US" b="1" dirty="0"/>
              <a:t>€132 million </a:t>
            </a:r>
            <a:r>
              <a:rPr lang="en-US" dirty="0"/>
              <a:t>provided)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4745B-4371-46C8-925E-E048D34F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85404CA-FB33-4B71-A29D-E04F4E45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89510" l="9740" r="94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53" y="1869295"/>
            <a:ext cx="1091785" cy="101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40977E-C81E-43CB-B994-BDC55FF1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83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75" y="2107755"/>
            <a:ext cx="779910" cy="110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0A2BA80-B4F2-4233-9CF3-EB241E9E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8" b="89474" l="9278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51" y="2959662"/>
            <a:ext cx="684597" cy="9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AC73085-54A2-4A02-9C2B-267D6E03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4" b="89474" l="9917" r="95041">
                        <a14:foregroundMark x1="69421" y1="51128" x2="69421" y2="51128"/>
                        <a14:foregroundMark x1="76860" y1="51128" x2="76860" y2="51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84" y="3375555"/>
            <a:ext cx="922329" cy="101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057517A-E1FD-4716-8D99-E7D8D6FC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53" b="89928" l="9774" r="94737">
                        <a14:foregroundMark x1="31579" y1="18705" x2="31579" y2="18705"/>
                        <a14:foregroundMark x1="75188" y1="35971" x2="75188" y2="35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47" y="4146097"/>
            <a:ext cx="980263" cy="10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868DFBC-AFEF-4AE5-A28E-1DFD9C8D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22" b="89831" l="9483" r="96552">
                        <a14:foregroundMark x1="71552" y1="64407" x2="71552" y2="64407"/>
                        <a14:foregroundMark x1="57759" y1="65254" x2="57759" y2="65254"/>
                        <a14:foregroundMark x1="68966" y1="33898" x2="68966" y2="33898"/>
                        <a14:foregroundMark x1="68966" y1="41525" x2="68966" y2="41525"/>
                        <a14:foregroundMark x1="57759" y1="38136" x2="57759" y2="38136"/>
                        <a14:foregroundMark x1="59483" y1="35593" x2="59483" y2="35593"/>
                        <a14:foregroundMark x1="62069" y1="29661" x2="62069" y2="29661"/>
                        <a14:foregroundMark x1="41379" y1="44068" x2="41379" y2="4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48" y="5159896"/>
            <a:ext cx="1083368" cy="110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0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860FF-42D2-4DD3-8458-A1550DCB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83788-34E7-43DB-9278-E657CAADCD30}"/>
              </a:ext>
            </a:extLst>
          </p:cNvPr>
          <p:cNvSpPr txBox="1"/>
          <p:nvPr/>
        </p:nvSpPr>
        <p:spPr>
          <a:xfrm>
            <a:off x="4347052" y="1374614"/>
            <a:ext cx="186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b="1" dirty="0" err="1">
                <a:solidFill>
                  <a:schemeClr val="accent1"/>
                </a:solidFill>
              </a:rPr>
              <a:t>EUPakistan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FF4B8-1326-486C-8A36-2E6B4FE56E8E}"/>
              </a:ext>
            </a:extLst>
          </p:cNvPr>
          <p:cNvSpPr txBox="1"/>
          <p:nvPr/>
        </p:nvSpPr>
        <p:spPr>
          <a:xfrm>
            <a:off x="6211337" y="1374614"/>
            <a:ext cx="301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b="1" dirty="0" err="1">
                <a:solidFill>
                  <a:schemeClr val="accent1"/>
                </a:solidFill>
              </a:rPr>
              <a:t>Akaminara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98A2CC-258F-41C7-8026-B8087C24C2E1}"/>
              </a:ext>
            </a:extLst>
          </p:cNvPr>
          <p:cNvSpPr/>
          <p:nvPr/>
        </p:nvSpPr>
        <p:spPr>
          <a:xfrm>
            <a:off x="4347053" y="2192503"/>
            <a:ext cx="1864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b="1" dirty="0" err="1">
                <a:solidFill>
                  <a:schemeClr val="accent1"/>
                </a:solidFill>
              </a:rPr>
              <a:t>EUinPakistan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36C19-027F-4695-A749-649CDF73CEE1}"/>
              </a:ext>
            </a:extLst>
          </p:cNvPr>
          <p:cNvSpPr/>
          <p:nvPr/>
        </p:nvSpPr>
        <p:spPr>
          <a:xfrm>
            <a:off x="4328422" y="3925792"/>
            <a:ext cx="302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EU Delegation to Pakistan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1F216-F0AC-43B2-B5D8-E99AACD866DE}"/>
              </a:ext>
            </a:extLst>
          </p:cNvPr>
          <p:cNvSpPr/>
          <p:nvPr/>
        </p:nvSpPr>
        <p:spPr>
          <a:xfrm>
            <a:off x="4328422" y="3009611"/>
            <a:ext cx="278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b="1" dirty="0" err="1">
                <a:solidFill>
                  <a:schemeClr val="accent1"/>
                </a:solidFill>
              </a:rPr>
              <a:t>eudelegationpakistan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C5956-E186-4EA9-8817-D672BFCDA0AB}"/>
              </a:ext>
            </a:extLst>
          </p:cNvPr>
          <p:cNvSpPr/>
          <p:nvPr/>
        </p:nvSpPr>
        <p:spPr>
          <a:xfrm>
            <a:off x="4347052" y="4724661"/>
            <a:ext cx="5162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https://eeas.europa.eu/delegations/pakistan_en</a:t>
            </a:r>
          </a:p>
        </p:txBody>
      </p:sp>
      <p:pic>
        <p:nvPicPr>
          <p:cNvPr id="12" name="Picture 11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114DEC8C-467A-4C20-8999-D8AE8547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91" y="1075810"/>
            <a:ext cx="908789" cy="908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D4DF55-7519-44D9-BB10-58CE9108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6" y="2155907"/>
            <a:ext cx="581018" cy="581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B2F9A-8E90-423B-ABDB-2F705114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6" y="3009611"/>
            <a:ext cx="581418" cy="581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04F9C9-5D6D-4496-BC46-364968353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88" y="3869135"/>
            <a:ext cx="758489" cy="534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F14F4-65DF-4AA5-9595-265C1C39E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6" y="4643827"/>
            <a:ext cx="649188" cy="6491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516A52-184D-4FB8-9723-9A70F0270B77}"/>
              </a:ext>
            </a:extLst>
          </p:cNvPr>
          <p:cNvSpPr txBox="1"/>
          <p:nvPr/>
        </p:nvSpPr>
        <p:spPr>
          <a:xfrm>
            <a:off x="961023" y="1364568"/>
            <a:ext cx="615553" cy="3643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FIND US ONLINE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3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BEA-7D7C-4B38-8AF9-DE9B7377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 cap="none"/>
              <a:t>European Union - About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1713-50B7-4F7E-AF09-7DCD892C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875" y="2287576"/>
            <a:ext cx="7240444" cy="3678303"/>
          </a:xfrm>
        </p:spPr>
        <p:txBody>
          <a:bodyPr/>
          <a:lstStyle/>
          <a:p>
            <a:r>
              <a:rPr lang="en-US" dirty="0"/>
              <a:t>European Union is a political and economic union of </a:t>
            </a:r>
            <a:r>
              <a:rPr lang="en-US" b="1" dirty="0">
                <a:solidFill>
                  <a:schemeClr val="accent1"/>
                </a:solidFill>
              </a:rPr>
              <a:t>27</a:t>
            </a:r>
            <a:r>
              <a:rPr lang="en-US" dirty="0"/>
              <a:t> European countries (Excluding United Kingdom: Post Brexit)</a:t>
            </a:r>
          </a:p>
          <a:p>
            <a:r>
              <a:rPr lang="en-US" dirty="0"/>
              <a:t>A purely economic union </a:t>
            </a:r>
            <a:r>
              <a:rPr lang="en-US" b="1" dirty="0">
                <a:solidFill>
                  <a:schemeClr val="accent1"/>
                </a:solidFill>
              </a:rPr>
              <a:t>European Economic Community (EEC)</a:t>
            </a:r>
            <a:r>
              <a:rPr lang="en-US" dirty="0"/>
              <a:t>, created in </a:t>
            </a:r>
            <a:r>
              <a:rPr lang="en-US" b="1" dirty="0">
                <a:solidFill>
                  <a:schemeClr val="accent1"/>
                </a:solidFill>
              </a:rPr>
              <a:t>1958</a:t>
            </a:r>
            <a:r>
              <a:rPr lang="en-US" dirty="0"/>
              <a:t> evolved into an organization spanning policy areas, from climate, environment and health to external relations and security, justice and migration named as </a:t>
            </a:r>
            <a:r>
              <a:rPr lang="en-US" b="1" dirty="0">
                <a:solidFill>
                  <a:schemeClr val="accent1"/>
                </a:solidFill>
              </a:rPr>
              <a:t>European Union (EU)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</a:rPr>
              <a:t>1993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D5EE-3077-4D1F-986B-C391F813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7" descr="\\eeas.europa.eu\ISB\home\ibatoofa\Desktop\HoD Presentation\countries-europe-map-2018.jpg">
            <a:extLst>
              <a:ext uri="{FF2B5EF4-FFF2-40B4-BE49-F238E27FC236}">
                <a16:creationId xmlns:a16="http://schemas.microsoft.com/office/drawing/2014/main" id="{69989ECD-8B79-4FA3-87B2-B3099061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1" y="2129878"/>
            <a:ext cx="3946562" cy="382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5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0781-63D6-462F-93D3-7399F9F6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European Union – Goals &amp;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54534-4676-41ED-BB7C-0E915B55F7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EU </a:t>
            </a:r>
            <a:r>
              <a:rPr lang="en-US" b="1" dirty="0">
                <a:solidFill>
                  <a:schemeClr val="accent1"/>
                </a:solidFill>
              </a:rPr>
              <a:t>goal</a:t>
            </a:r>
            <a:r>
              <a:rPr lang="en-US" dirty="0"/>
              <a:t> is:</a:t>
            </a:r>
          </a:p>
          <a:p>
            <a:r>
              <a:rPr lang="en-US" dirty="0"/>
              <a:t> To promote peace</a:t>
            </a:r>
          </a:p>
          <a:p>
            <a:r>
              <a:rPr lang="en-US" dirty="0"/>
              <a:t>Establish a unified economic and monetary system</a:t>
            </a:r>
          </a:p>
          <a:p>
            <a:r>
              <a:rPr lang="en-US" dirty="0"/>
              <a:t>Promote inclusion and combat discrimination </a:t>
            </a:r>
          </a:p>
          <a:p>
            <a:r>
              <a:rPr lang="en-US" dirty="0"/>
              <a:t>Break down barriers to trade and borders </a:t>
            </a:r>
          </a:p>
          <a:p>
            <a:r>
              <a:rPr lang="en-US" dirty="0"/>
              <a:t>Encourage technological and scientific developments</a:t>
            </a:r>
          </a:p>
          <a:p>
            <a:r>
              <a:rPr lang="en-US" dirty="0"/>
              <a:t>Champion environmental protection, </a:t>
            </a:r>
          </a:p>
          <a:p>
            <a:r>
              <a:rPr lang="en-US" dirty="0"/>
              <a:t>Promote goals like a competitive global market and social progress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BA253-21C4-4D34-8F26-5BBFD5F5A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core </a:t>
            </a:r>
            <a:r>
              <a:rPr lang="en-US" b="1" dirty="0">
                <a:solidFill>
                  <a:schemeClr val="accent1"/>
                </a:solidFill>
              </a:rPr>
              <a:t>values</a:t>
            </a:r>
            <a:r>
              <a:rPr lang="en-US" dirty="0"/>
              <a:t> of EU are:</a:t>
            </a:r>
          </a:p>
          <a:p>
            <a:r>
              <a:rPr lang="en-US" dirty="0"/>
              <a:t>Human dignity</a:t>
            </a:r>
          </a:p>
          <a:p>
            <a:r>
              <a:rPr lang="en-US" dirty="0"/>
              <a:t>Freedom</a:t>
            </a:r>
          </a:p>
          <a:p>
            <a:r>
              <a:rPr lang="en-US" dirty="0"/>
              <a:t>Democracy</a:t>
            </a:r>
          </a:p>
          <a:p>
            <a:r>
              <a:rPr lang="en-US" dirty="0"/>
              <a:t>Equality</a:t>
            </a:r>
          </a:p>
          <a:p>
            <a:r>
              <a:rPr lang="en-US" dirty="0"/>
              <a:t>Rule of law </a:t>
            </a:r>
          </a:p>
          <a:p>
            <a:r>
              <a:rPr lang="en-US" dirty="0"/>
              <a:t>Human rights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C32BE-72CB-45A3-B271-7B17DA28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</p:spTree>
    <p:extLst>
      <p:ext uri="{BB962C8B-B14F-4D97-AF65-F5344CB8AC3E}">
        <p14:creationId xmlns:p14="http://schemas.microsoft.com/office/powerpoint/2010/main" val="116053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B8C127-6608-4902-8E06-9D181B8A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25" y="1835226"/>
            <a:ext cx="3328182" cy="19918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A8BB856-99D3-424B-B0CA-522A18D9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EU &amp; Pakistan -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659AEA-23FE-428C-9412-B5FCD62F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Union is a partner of Pakistan since </a:t>
            </a:r>
            <a:r>
              <a:rPr lang="en-US" b="1" dirty="0">
                <a:solidFill>
                  <a:schemeClr val="accent1"/>
                </a:solidFill>
              </a:rPr>
              <a:t>1962</a:t>
            </a:r>
          </a:p>
          <a:p>
            <a:r>
              <a:rPr lang="en-US" dirty="0"/>
              <a:t>The EU is represented in Pakistan by the Islamabad-based </a:t>
            </a:r>
            <a:r>
              <a:rPr lang="en-US" b="1" dirty="0">
                <a:solidFill>
                  <a:schemeClr val="accent1"/>
                </a:solidFill>
              </a:rPr>
              <a:t>Delegation of the European Union</a:t>
            </a:r>
          </a:p>
          <a:p>
            <a:r>
              <a:rPr lang="en-US" dirty="0"/>
              <a:t>The European Union Delegation was established in Pakistan in </a:t>
            </a:r>
            <a:r>
              <a:rPr lang="en-US" b="1" dirty="0">
                <a:solidFill>
                  <a:schemeClr val="accent1"/>
                </a:solidFill>
              </a:rPr>
              <a:t>1985 </a:t>
            </a:r>
            <a:r>
              <a:rPr lang="en-US" dirty="0"/>
              <a:t>with the objective of fostering closer and stronger 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EE34E-687C-480C-8E1C-3269D64B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4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ag&#10;&#10;Description automatically generated">
            <a:extLst>
              <a:ext uri="{FF2B5EF4-FFF2-40B4-BE49-F238E27FC236}">
                <a16:creationId xmlns:a16="http://schemas.microsoft.com/office/drawing/2014/main" id="{4B5113C0-0BB9-4B08-AA82-05E64B02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7766" y="1811096"/>
            <a:ext cx="2763041" cy="1653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E0D7F-C723-47A3-B99D-9BA7A674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EU &amp; Pakistan -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9F39-538B-4F32-AFDD-A8C068E2A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EU’s bilateral relations with Pakistan are guided by the </a:t>
            </a:r>
            <a:r>
              <a:rPr lang="en-US" b="1" dirty="0">
                <a:solidFill>
                  <a:schemeClr val="accent1"/>
                </a:solidFill>
              </a:rPr>
              <a:t>EU-Pakistan Strategic Engagement Plan</a:t>
            </a:r>
            <a:r>
              <a:rPr lang="en-US" dirty="0"/>
              <a:t>, signed in </a:t>
            </a:r>
            <a:r>
              <a:rPr lang="en-US" dirty="0">
                <a:solidFill>
                  <a:schemeClr val="accent1"/>
                </a:solidFill>
              </a:rPr>
              <a:t>June</a:t>
            </a:r>
            <a:r>
              <a:rPr lang="en-US" b="1" dirty="0">
                <a:solidFill>
                  <a:schemeClr val="accent1"/>
                </a:solidFill>
              </a:rPr>
              <a:t> 2019</a:t>
            </a:r>
            <a:r>
              <a:rPr lang="en-US" dirty="0"/>
              <a:t>, and by the </a:t>
            </a:r>
            <a:r>
              <a:rPr lang="en-US" b="1" dirty="0">
                <a:solidFill>
                  <a:schemeClr val="accent1"/>
                </a:solidFill>
              </a:rPr>
              <a:t>2004 Cooperation Agreement on Partnership and Development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3281F-46EB-42B3-9088-79B63561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A5C7B151-A8FB-46CA-AE84-85C12E24A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1" y="4023616"/>
            <a:ext cx="4585255" cy="27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69AB-D77C-49F9-9B89-32606A69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Economic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9007-3239-400C-BAF7-6A5761BC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is Pakistan’s </a:t>
            </a:r>
            <a:r>
              <a:rPr lang="en-US" b="1" dirty="0">
                <a:solidFill>
                  <a:schemeClr val="accent1"/>
                </a:solidFill>
              </a:rPr>
              <a:t>2nd</a:t>
            </a:r>
            <a:r>
              <a:rPr lang="en-US" dirty="0"/>
              <a:t> largest trading partner</a:t>
            </a:r>
          </a:p>
          <a:p>
            <a:endParaRPr lang="en-US" dirty="0"/>
          </a:p>
          <a:p>
            <a:r>
              <a:rPr lang="en-US" dirty="0"/>
              <a:t>The EU is Pakistan's main export destination</a:t>
            </a:r>
          </a:p>
          <a:p>
            <a:endParaRPr lang="en-US" dirty="0"/>
          </a:p>
          <a:p>
            <a:r>
              <a:rPr lang="en-US" dirty="0"/>
              <a:t>The EU accounts for </a:t>
            </a:r>
            <a:r>
              <a:rPr lang="en-US" b="1" dirty="0">
                <a:solidFill>
                  <a:schemeClr val="accent1"/>
                </a:solidFill>
              </a:rPr>
              <a:t>16% </a:t>
            </a:r>
            <a:r>
              <a:rPr lang="en-US" dirty="0"/>
              <a:t>of Pakistan's total trade</a:t>
            </a:r>
          </a:p>
          <a:p>
            <a:endParaRPr lang="en-US" dirty="0"/>
          </a:p>
          <a:p>
            <a:r>
              <a:rPr lang="en-US" dirty="0"/>
              <a:t>The total EU’s FDI stock in Pakistan is</a:t>
            </a:r>
            <a:r>
              <a:rPr lang="en-US" b="1" dirty="0">
                <a:solidFill>
                  <a:schemeClr val="accent1"/>
                </a:solidFill>
              </a:rPr>
              <a:t> 7.4%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535D7-DF46-4476-8101-BD4B9D69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Delegation of the European union to Pakistan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F6E7777-8D88-4657-9A13-9064AF26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03" y="2444520"/>
            <a:ext cx="2597704" cy="37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eeas.europa.eu\ISB\home\ibatoofa\Desktop\index.png">
            <a:extLst>
              <a:ext uri="{FF2B5EF4-FFF2-40B4-BE49-F238E27FC236}">
                <a16:creationId xmlns:a16="http://schemas.microsoft.com/office/drawing/2014/main" id="{51EBF406-941A-4AB2-ADD0-EDF2418D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962447"/>
            <a:ext cx="1080120" cy="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eeas.europa.eu\ISB\home\ibatoofa\Desktop\Europe_map_clear.png">
            <a:extLst>
              <a:ext uri="{FF2B5EF4-FFF2-40B4-BE49-F238E27FC236}">
                <a16:creationId xmlns:a16="http://schemas.microsoft.com/office/drawing/2014/main" id="{2EC91695-4F18-4796-B51F-A13964C2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9" y="2653682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0BCA2-8219-477B-8905-A83B392F5868}"/>
              </a:ext>
            </a:extLst>
          </p:cNvPr>
          <p:cNvSpPr txBox="1"/>
          <p:nvPr/>
        </p:nvSpPr>
        <p:spPr>
          <a:xfrm>
            <a:off x="7424775" y="3036604"/>
            <a:ext cx="96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35%</a:t>
            </a: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4A3CE406-38ED-41F8-97A6-3308033511FA}"/>
              </a:ext>
            </a:extLst>
          </p:cNvPr>
          <p:cNvSpPr/>
          <p:nvPr/>
        </p:nvSpPr>
        <p:spPr>
          <a:xfrm>
            <a:off x="7395207" y="3504137"/>
            <a:ext cx="936104" cy="378297"/>
          </a:xfrm>
          <a:prstGeom prst="rightArrow">
            <a:avLst/>
          </a:prstGeom>
          <a:solidFill>
            <a:srgbClr val="196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8B662F8-20E0-469E-B713-CB50D9DA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28" y="4272434"/>
            <a:ext cx="3821145" cy="41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\\eeas.europa.eu\ISB\home\ibatoofa\Desktop\Picture1.png">
            <a:extLst>
              <a:ext uri="{FF2B5EF4-FFF2-40B4-BE49-F238E27FC236}">
                <a16:creationId xmlns:a16="http://schemas.microsoft.com/office/drawing/2014/main" id="{2315182D-C093-44B7-9418-433AAC3C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9" y="4530516"/>
            <a:ext cx="1777475" cy="18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A655AB-DF20-4DA2-B128-0C3FF073F87E}"/>
              </a:ext>
            </a:extLst>
          </p:cNvPr>
          <p:cNvSpPr txBox="1"/>
          <p:nvPr/>
        </p:nvSpPr>
        <p:spPr>
          <a:xfrm>
            <a:off x="8813664" y="4810930"/>
            <a:ext cx="96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7.4%</a:t>
            </a:r>
          </a:p>
        </p:txBody>
      </p:sp>
    </p:spTree>
    <p:extLst>
      <p:ext uri="{BB962C8B-B14F-4D97-AF65-F5344CB8AC3E}">
        <p14:creationId xmlns:p14="http://schemas.microsoft.com/office/powerpoint/2010/main" val="6513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DBD6-590B-46B6-BAF3-8B749C27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Economic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26767-A438-4DBF-8DC3-071DCB32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EU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Expects steady progress in Pakistan’s implementation of its commitments under the </a:t>
            </a:r>
            <a:r>
              <a:rPr lang="en-US" sz="1800" b="1" dirty="0">
                <a:solidFill>
                  <a:schemeClr val="accent1"/>
                </a:solidFill>
              </a:rPr>
              <a:t>GSP+ </a:t>
            </a:r>
            <a:r>
              <a:rPr lang="en-US" sz="1800" dirty="0"/>
              <a:t>preferential trade regime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Encourages a further diversification of bilateral trade</a:t>
            </a:r>
          </a:p>
          <a:p>
            <a:r>
              <a:rPr lang="en-US" dirty="0"/>
              <a:t>Improved transparency of the business climate could further increase EU investments in Pakistan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9851F-20DC-4B05-BC7B-7BFBA78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8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0731-477B-41CA-A12A-F984F799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Observation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94A55-6346-43CC-9056-B61809E6D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2018 EU Election Observation Mission </a:t>
            </a:r>
            <a:r>
              <a:rPr lang="en-US" dirty="0"/>
              <a:t>was the </a:t>
            </a:r>
            <a:r>
              <a:rPr lang="en-US" b="1" dirty="0">
                <a:solidFill>
                  <a:schemeClr val="accent1"/>
                </a:solidFill>
              </a:rPr>
              <a:t>fourth</a:t>
            </a:r>
            <a:r>
              <a:rPr lang="en-US" dirty="0"/>
              <a:t> consecutive such mission from the EU to Pakistan</a:t>
            </a:r>
          </a:p>
          <a:p>
            <a:r>
              <a:rPr lang="en-US" dirty="0"/>
              <a:t>The Missions recommendations contributes to the overall improvement of the legal framework for elections and the consolidation of democracy in Pakistan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FA295-AD8B-4655-A1DC-BBC6ADDE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223C38-CF90-4A90-B707-58FA1179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08" y="1395151"/>
            <a:ext cx="2432967" cy="23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5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33E1-DD1F-409B-A79D-542437B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Rule of Law and Human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C6F5-385B-4E49-9E47-529E8378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looks to work with all stakeholders in Pakistan in order to: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strengthen the </a:t>
            </a:r>
            <a:r>
              <a:rPr lang="en-US" sz="1800" b="1" dirty="0">
                <a:solidFill>
                  <a:schemeClr val="accent1"/>
                </a:solidFill>
              </a:rPr>
              <a:t>rule of law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promote and protect </a:t>
            </a:r>
            <a:r>
              <a:rPr lang="en-US" sz="1800" b="1" dirty="0">
                <a:solidFill>
                  <a:schemeClr val="accent1"/>
                </a:solidFill>
              </a:rPr>
              <a:t>human rights</a:t>
            </a:r>
            <a:r>
              <a:rPr lang="en-US" sz="1800" dirty="0"/>
              <a:t>, including freedom of expression and media, freedom of religion and women’s rights</a:t>
            </a:r>
            <a:endParaRPr lang="en-US" dirty="0"/>
          </a:p>
          <a:p>
            <a:r>
              <a:rPr lang="en-US" dirty="0"/>
              <a:t>The EU’s preferential trade regime with Pakistan, </a:t>
            </a:r>
            <a:r>
              <a:rPr lang="en-US" b="1" dirty="0">
                <a:solidFill>
                  <a:schemeClr val="accent1"/>
                </a:solidFill>
              </a:rPr>
              <a:t>GSP+</a:t>
            </a:r>
            <a:r>
              <a:rPr lang="en-US" dirty="0"/>
              <a:t>, directly promotes </a:t>
            </a:r>
            <a:r>
              <a:rPr lang="en-US" dirty="0">
                <a:solidFill>
                  <a:schemeClr val="accent1"/>
                </a:solidFill>
              </a:rPr>
              <a:t>human rights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1"/>
                </a:solidFill>
              </a:rPr>
              <a:t>labour</a:t>
            </a:r>
            <a:r>
              <a:rPr lang="en-US" dirty="0">
                <a:solidFill>
                  <a:schemeClr val="accent1"/>
                </a:solidFill>
              </a:rPr>
              <a:t> rights </a:t>
            </a:r>
            <a:r>
              <a:rPr lang="en-US" dirty="0"/>
              <a:t>as well as good governance standards and environmental protection</a:t>
            </a:r>
          </a:p>
          <a:p>
            <a:r>
              <a:rPr lang="en-US" dirty="0"/>
              <a:t>At the multilateral level, the EU and Pakistan constructively cooperate in the </a:t>
            </a:r>
            <a:r>
              <a:rPr lang="en-US" b="1" dirty="0">
                <a:solidFill>
                  <a:schemeClr val="accent1"/>
                </a:solidFill>
              </a:rPr>
              <a:t>Human Rights Council in Geneva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BA9AC-D61D-453F-A407-69D94CDC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Delegation of the European union to Pakistan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B4CB74-5324-457E-8D4F-E5E85DBB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331" y1="35366" x2="50331" y2="35366"/>
                        <a14:foregroundMark x1="50331" y1="34553" x2="50331" y2="34553"/>
                        <a14:foregroundMark x1="49669" y1="35366" x2="49669" y2="35366"/>
                        <a14:foregroundMark x1="49669" y1="35772" x2="49669" y2="35772"/>
                        <a14:foregroundMark x1="50331" y1="59350" x2="50331" y2="59350"/>
                        <a14:foregroundMark x1="50331" y1="59350" x2="50331" y2="59350"/>
                        <a14:foregroundMark x1="50331" y1="59350" x2="50331" y2="59350"/>
                        <a14:foregroundMark x1="29139" y1="50813" x2="29139" y2="50813"/>
                        <a14:foregroundMark x1="29139" y1="50407" x2="29139" y2="50407"/>
                        <a14:foregroundMark x1="41722" y1="50407" x2="41722" y2="50407"/>
                        <a14:foregroundMark x1="41722" y1="50407" x2="41722" y2="50407"/>
                        <a14:foregroundMark x1="65563" y1="38211" x2="65563" y2="38211"/>
                        <a14:foregroundMark x1="65563" y1="37805" x2="65563" y2="37805"/>
                        <a14:foregroundMark x1="35099" y1="37805" x2="35099" y2="37805"/>
                        <a14:foregroundMark x1="33113" y1="38211" x2="33113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5" y="702156"/>
            <a:ext cx="2246141" cy="36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271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F304E"/>
      </a:accent1>
      <a:accent2>
        <a:srgbClr val="2F4875"/>
      </a:accent2>
      <a:accent3>
        <a:srgbClr val="839DCC"/>
      </a:accent3>
      <a:accent4>
        <a:srgbClr val="969FA7"/>
      </a:accent4>
      <a:accent5>
        <a:srgbClr val="2F4875"/>
      </a:accent5>
      <a:accent6>
        <a:srgbClr val="1F304E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150</TotalTime>
  <Words>823</Words>
  <Application>Microsoft Office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Gill Sans MT</vt:lpstr>
      <vt:lpstr>Wingdings</vt:lpstr>
      <vt:lpstr>Wingdings 2</vt:lpstr>
      <vt:lpstr>Dividend</vt:lpstr>
      <vt:lpstr>Relations</vt:lpstr>
      <vt:lpstr>European Union - About</vt:lpstr>
      <vt:lpstr>European Union – Goals &amp; Values</vt:lpstr>
      <vt:lpstr>EU &amp; Pakistan - History</vt:lpstr>
      <vt:lpstr>EU &amp; Pakistan - Relation</vt:lpstr>
      <vt:lpstr>Economic Connectivity</vt:lpstr>
      <vt:lpstr>Economic Connectivity</vt:lpstr>
      <vt:lpstr>Observation Missions</vt:lpstr>
      <vt:lpstr>Rule of Law and Human Rights</vt:lpstr>
      <vt:lpstr>Security and Defence Cooperation</vt:lpstr>
      <vt:lpstr>Humanitarian Assistance</vt:lpstr>
      <vt:lpstr>People-to-People Contacts</vt:lpstr>
      <vt:lpstr>EU’s Support Leading to Concrete Results</vt:lpstr>
      <vt:lpstr>The EU’s engagement in Pakistan is helping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Moneeza Batool</dc:creator>
  <cp:lastModifiedBy>Moneeza Batool</cp:lastModifiedBy>
  <cp:revision>24</cp:revision>
  <dcterms:created xsi:type="dcterms:W3CDTF">2020-02-17T04:15:28Z</dcterms:created>
  <dcterms:modified xsi:type="dcterms:W3CDTF">2020-03-25T06:23:09Z</dcterms:modified>
</cp:coreProperties>
</file>