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364" r:id="rId2"/>
    <p:sldId id="408" r:id="rId3"/>
    <p:sldId id="410" r:id="rId4"/>
    <p:sldId id="402" r:id="rId5"/>
    <p:sldId id="403" r:id="rId6"/>
    <p:sldId id="411" r:id="rId7"/>
    <p:sldId id="412" r:id="rId8"/>
    <p:sldId id="404" r:id="rId9"/>
    <p:sldId id="405" r:id="rId10"/>
    <p:sldId id="413" r:id="rId11"/>
    <p:sldId id="414" r:id="rId12"/>
    <p:sldId id="415" r:id="rId13"/>
    <p:sldId id="407" r:id="rId14"/>
  </p:sldIdLst>
  <p:sldSz cx="9144000" cy="6858000" type="screen4x3"/>
  <p:notesSz cx="6888163" cy="100203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50021"/>
    <a:srgbClr val="BD0714"/>
    <a:srgbClr val="990000"/>
    <a:srgbClr val="0000F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2" autoAdjust="0"/>
    <p:restoredTop sz="89640" autoAdjust="0"/>
  </p:normalViewPr>
  <p:slideViewPr>
    <p:cSldViewPr>
      <p:cViewPr>
        <p:scale>
          <a:sx n="70" d="100"/>
          <a:sy n="70" d="100"/>
        </p:scale>
        <p:origin x="-15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106" y="954"/>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t" anchorCtr="0" compatLnSpc="1">
            <a:prstTxWarp prst="textNoShape">
              <a:avLst/>
            </a:prstTxWarp>
          </a:bodyPr>
          <a:lstStyle>
            <a:lvl1pPr defTabSz="966788">
              <a:defRPr sz="1300" smtClean="0">
                <a:cs typeface="Arial" charset="0"/>
              </a:defRPr>
            </a:lvl1pPr>
          </a:lstStyle>
          <a:p>
            <a:pPr>
              <a:defRPr/>
            </a:pPr>
            <a:endParaRPr lang="en-US" altLang="zh-CN"/>
          </a:p>
        </p:txBody>
      </p:sp>
      <p:sp>
        <p:nvSpPr>
          <p:cNvPr id="3" name="Date Placeholder 2"/>
          <p:cNvSpPr>
            <a:spLocks noGrp="1"/>
          </p:cNvSpPr>
          <p:nvPr>
            <p:ph type="dt" sz="quarter" idx="1"/>
          </p:nvPr>
        </p:nvSpPr>
        <p:spPr bwMode="auto">
          <a:xfrm>
            <a:off x="3902075" y="0"/>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t" anchorCtr="0" compatLnSpc="1">
            <a:prstTxWarp prst="textNoShape">
              <a:avLst/>
            </a:prstTxWarp>
          </a:bodyPr>
          <a:lstStyle>
            <a:lvl1pPr algn="r" defTabSz="966788">
              <a:defRPr sz="1300" smtClean="0">
                <a:cs typeface="Arial" charset="0"/>
              </a:defRPr>
            </a:lvl1pPr>
          </a:lstStyle>
          <a:p>
            <a:pPr>
              <a:defRPr/>
            </a:pPr>
            <a:fld id="{AE71AFF2-4CD1-44BC-864B-68C0C832DFA7}" type="datetimeFigureOut">
              <a:rPr lang="en-US" altLang="zh-CN"/>
              <a:pPr>
                <a:defRPr/>
              </a:pPr>
              <a:t>5/13/2015</a:t>
            </a:fld>
            <a:endParaRPr lang="en-US" altLang="zh-CN"/>
          </a:p>
        </p:txBody>
      </p:sp>
      <p:sp>
        <p:nvSpPr>
          <p:cNvPr id="4" name="Footer Placeholder 3"/>
          <p:cNvSpPr>
            <a:spLocks noGrp="1"/>
          </p:cNvSpPr>
          <p:nvPr>
            <p:ph type="ftr" sz="quarter" idx="2"/>
          </p:nvPr>
        </p:nvSpPr>
        <p:spPr bwMode="auto">
          <a:xfrm>
            <a:off x="0" y="9517063"/>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b" anchorCtr="0" compatLnSpc="1">
            <a:prstTxWarp prst="textNoShape">
              <a:avLst/>
            </a:prstTxWarp>
          </a:bodyPr>
          <a:lstStyle>
            <a:lvl1pPr defTabSz="966788">
              <a:defRPr sz="1300" smtClean="0">
                <a:cs typeface="Arial" charset="0"/>
              </a:defRPr>
            </a:lvl1pPr>
          </a:lstStyle>
          <a:p>
            <a:pPr>
              <a:defRPr/>
            </a:pPr>
            <a:endParaRPr lang="en-US" altLang="zh-CN"/>
          </a:p>
        </p:txBody>
      </p:sp>
      <p:sp>
        <p:nvSpPr>
          <p:cNvPr id="5" name="Slide Number Placeholder 4"/>
          <p:cNvSpPr>
            <a:spLocks noGrp="1"/>
          </p:cNvSpPr>
          <p:nvPr>
            <p:ph type="sldNum" sz="quarter" idx="3"/>
          </p:nvPr>
        </p:nvSpPr>
        <p:spPr bwMode="auto">
          <a:xfrm>
            <a:off x="3902075" y="9517063"/>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b" anchorCtr="0" compatLnSpc="1">
            <a:prstTxWarp prst="textNoShape">
              <a:avLst/>
            </a:prstTxWarp>
          </a:bodyPr>
          <a:lstStyle>
            <a:lvl1pPr algn="r" defTabSz="966788">
              <a:defRPr sz="1300" smtClean="0">
                <a:cs typeface="Arial" charset="0"/>
              </a:defRPr>
            </a:lvl1pPr>
          </a:lstStyle>
          <a:p>
            <a:pPr>
              <a:defRPr/>
            </a:pPr>
            <a:fld id="{6AE075CA-5FE0-4E39-8FB0-6E65E6709E93}" type="slidenum">
              <a:rPr lang="en-US" altLang="zh-CN"/>
              <a:pPr>
                <a:defRPr/>
              </a:pPr>
              <a:t>‹#›</a:t>
            </a:fld>
            <a:endParaRPr lang="en-US" altLang="zh-CN"/>
          </a:p>
        </p:txBody>
      </p:sp>
    </p:spTree>
    <p:extLst>
      <p:ext uri="{BB962C8B-B14F-4D97-AF65-F5344CB8AC3E}">
        <p14:creationId xmlns:p14="http://schemas.microsoft.com/office/powerpoint/2010/main" val="2378327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t" anchorCtr="0" compatLnSpc="1">
            <a:prstTxWarp prst="textNoShape">
              <a:avLst/>
            </a:prstTxWarp>
          </a:bodyPr>
          <a:lstStyle>
            <a:lvl1pPr defTabSz="966788">
              <a:defRPr sz="1300" smtClean="0">
                <a:cs typeface="Arial" charset="0"/>
              </a:defRPr>
            </a:lvl1pPr>
          </a:lstStyle>
          <a:p>
            <a:pPr>
              <a:defRPr/>
            </a:pPr>
            <a:endParaRPr lang="en-US" altLang="zh-CN"/>
          </a:p>
        </p:txBody>
      </p:sp>
      <p:sp>
        <p:nvSpPr>
          <p:cNvPr id="3" name="Date Placeholder 2"/>
          <p:cNvSpPr>
            <a:spLocks noGrp="1"/>
          </p:cNvSpPr>
          <p:nvPr>
            <p:ph type="dt" idx="1"/>
          </p:nvPr>
        </p:nvSpPr>
        <p:spPr bwMode="auto">
          <a:xfrm>
            <a:off x="3902075" y="0"/>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t" anchorCtr="0" compatLnSpc="1">
            <a:prstTxWarp prst="textNoShape">
              <a:avLst/>
            </a:prstTxWarp>
          </a:bodyPr>
          <a:lstStyle>
            <a:lvl1pPr algn="r" defTabSz="966788">
              <a:defRPr sz="1300" smtClean="0">
                <a:cs typeface="Arial" charset="0"/>
              </a:defRPr>
            </a:lvl1pPr>
          </a:lstStyle>
          <a:p>
            <a:pPr>
              <a:defRPr/>
            </a:pPr>
            <a:fld id="{5F1258A3-37EC-4AA8-B492-EFD08F5B8D94}" type="datetimeFigureOut">
              <a:rPr lang="en-US" altLang="zh-CN"/>
              <a:pPr>
                <a:defRPr/>
              </a:pPr>
              <a:t>5/13/2015</a:t>
            </a:fld>
            <a:endParaRPr lang="en-US" altLang="zh-CN"/>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bwMode="auto">
          <a:xfrm>
            <a:off x="688975" y="4759325"/>
            <a:ext cx="5510213"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517063"/>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b" anchorCtr="0" compatLnSpc="1">
            <a:prstTxWarp prst="textNoShape">
              <a:avLst/>
            </a:prstTxWarp>
          </a:bodyPr>
          <a:lstStyle>
            <a:lvl1pPr defTabSz="966788">
              <a:defRPr sz="1300" smtClean="0">
                <a:cs typeface="Arial" charset="0"/>
              </a:defRPr>
            </a:lvl1pPr>
          </a:lstStyle>
          <a:p>
            <a:pPr>
              <a:defRPr/>
            </a:pPr>
            <a:endParaRPr lang="en-US" altLang="zh-CN"/>
          </a:p>
        </p:txBody>
      </p:sp>
      <p:sp>
        <p:nvSpPr>
          <p:cNvPr id="7" name="Slide Number Placeholder 6"/>
          <p:cNvSpPr>
            <a:spLocks noGrp="1"/>
          </p:cNvSpPr>
          <p:nvPr>
            <p:ph type="sldNum" sz="quarter" idx="5"/>
          </p:nvPr>
        </p:nvSpPr>
        <p:spPr bwMode="auto">
          <a:xfrm>
            <a:off x="3902075" y="9517063"/>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b" anchorCtr="0" compatLnSpc="1">
            <a:prstTxWarp prst="textNoShape">
              <a:avLst/>
            </a:prstTxWarp>
          </a:bodyPr>
          <a:lstStyle>
            <a:lvl1pPr algn="r" defTabSz="966788">
              <a:defRPr sz="1300" smtClean="0">
                <a:cs typeface="Arial" charset="0"/>
              </a:defRPr>
            </a:lvl1pPr>
          </a:lstStyle>
          <a:p>
            <a:pPr>
              <a:defRPr/>
            </a:pPr>
            <a:fld id="{F42182C5-6E79-4BDE-B78E-0A7DD076A868}" type="slidenum">
              <a:rPr lang="en-US" altLang="zh-CN"/>
              <a:pPr>
                <a:defRPr/>
              </a:pPr>
              <a:t>‹#›</a:t>
            </a:fld>
            <a:endParaRPr lang="en-US" altLang="zh-CN"/>
          </a:p>
        </p:txBody>
      </p:sp>
    </p:spTree>
    <p:extLst>
      <p:ext uri="{BB962C8B-B14F-4D97-AF65-F5344CB8AC3E}">
        <p14:creationId xmlns:p14="http://schemas.microsoft.com/office/powerpoint/2010/main" val="36442935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a:noFill/>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Embassies and consulates, chambers of commerce, trade promotion agencies, business incubators and any business related </a:t>
            </a:r>
            <a:r>
              <a:rPr lang="en-US" altLang="zh-CN" dirty="0" err="1" smtClean="0"/>
              <a:t>organisations</a:t>
            </a:r>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pPr>
              <a:defRPr/>
            </a:pPr>
            <a:fld id="{F42182C5-6E79-4BDE-B78E-0A7DD076A868}" type="slidenum">
              <a:rPr lang="en-US" altLang="zh-CN" smtClean="0"/>
              <a:pPr>
                <a:defRPr/>
              </a:pPr>
              <a:t>12</a:t>
            </a:fld>
            <a:endParaRPr lang="en-US" altLang="zh-CN"/>
          </a:p>
        </p:txBody>
      </p:sp>
    </p:spTree>
    <p:extLst>
      <p:ext uri="{BB962C8B-B14F-4D97-AF65-F5344CB8AC3E}">
        <p14:creationId xmlns:p14="http://schemas.microsoft.com/office/powerpoint/2010/main" val="309079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宋体" pitchFamily="2" charset="-122"/>
            </a:endParaRPr>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宋体" pitchFamily="2" charset="-122"/>
              </a:defRPr>
            </a:lvl1pPr>
            <a:lvl2pPr marL="785001" indent="-301923" eaLnBrk="0" hangingPunct="0">
              <a:spcBef>
                <a:spcPct val="30000"/>
              </a:spcBef>
              <a:defRPr sz="1300">
                <a:solidFill>
                  <a:schemeClr val="tx1"/>
                </a:solidFill>
                <a:latin typeface="Calibri" pitchFamily="34" charset="0"/>
                <a:ea typeface="宋体" pitchFamily="2" charset="-122"/>
              </a:defRPr>
            </a:lvl2pPr>
            <a:lvl3pPr marL="1207694" indent="-241539" eaLnBrk="0" hangingPunct="0">
              <a:spcBef>
                <a:spcPct val="30000"/>
              </a:spcBef>
              <a:defRPr sz="1300">
                <a:solidFill>
                  <a:schemeClr val="tx1"/>
                </a:solidFill>
                <a:latin typeface="Calibri" pitchFamily="34" charset="0"/>
                <a:ea typeface="宋体" pitchFamily="2" charset="-122"/>
              </a:defRPr>
            </a:lvl3pPr>
            <a:lvl4pPr marL="1690771" indent="-241539" eaLnBrk="0" hangingPunct="0">
              <a:spcBef>
                <a:spcPct val="30000"/>
              </a:spcBef>
              <a:defRPr sz="1300">
                <a:solidFill>
                  <a:schemeClr val="tx1"/>
                </a:solidFill>
                <a:latin typeface="Calibri" pitchFamily="34" charset="0"/>
                <a:ea typeface="宋体" pitchFamily="2" charset="-122"/>
              </a:defRPr>
            </a:lvl4pPr>
            <a:lvl5pPr marL="2173849" indent="-241539" eaLnBrk="0" hangingPunct="0">
              <a:spcBef>
                <a:spcPct val="30000"/>
              </a:spcBef>
              <a:defRPr sz="1300">
                <a:solidFill>
                  <a:schemeClr val="tx1"/>
                </a:solidFill>
                <a:latin typeface="Calibri" pitchFamily="34" charset="0"/>
                <a:ea typeface="宋体" pitchFamily="2" charset="-122"/>
              </a:defRPr>
            </a:lvl5pPr>
            <a:lvl6pPr marL="2656926" indent="-241539" eaLnBrk="0" fontAlgn="base" hangingPunct="0">
              <a:spcBef>
                <a:spcPct val="30000"/>
              </a:spcBef>
              <a:spcAft>
                <a:spcPct val="0"/>
              </a:spcAft>
              <a:defRPr sz="1300">
                <a:solidFill>
                  <a:schemeClr val="tx1"/>
                </a:solidFill>
                <a:latin typeface="Calibri" pitchFamily="34" charset="0"/>
                <a:ea typeface="宋体" pitchFamily="2" charset="-122"/>
              </a:defRPr>
            </a:lvl6pPr>
            <a:lvl7pPr marL="3140004" indent="-241539" eaLnBrk="0" fontAlgn="base" hangingPunct="0">
              <a:spcBef>
                <a:spcPct val="30000"/>
              </a:spcBef>
              <a:spcAft>
                <a:spcPct val="0"/>
              </a:spcAft>
              <a:defRPr sz="1300">
                <a:solidFill>
                  <a:schemeClr val="tx1"/>
                </a:solidFill>
                <a:latin typeface="Calibri" pitchFamily="34" charset="0"/>
                <a:ea typeface="宋体" pitchFamily="2" charset="-122"/>
              </a:defRPr>
            </a:lvl7pPr>
            <a:lvl8pPr marL="3623081" indent="-241539" eaLnBrk="0" fontAlgn="base" hangingPunct="0">
              <a:spcBef>
                <a:spcPct val="30000"/>
              </a:spcBef>
              <a:spcAft>
                <a:spcPct val="0"/>
              </a:spcAft>
              <a:defRPr sz="1300">
                <a:solidFill>
                  <a:schemeClr val="tx1"/>
                </a:solidFill>
                <a:latin typeface="Calibri" pitchFamily="34" charset="0"/>
                <a:ea typeface="宋体" pitchFamily="2" charset="-122"/>
              </a:defRPr>
            </a:lvl8pPr>
            <a:lvl9pPr marL="4106159" indent="-241539" eaLnBrk="0" fontAlgn="base" hangingPunct="0">
              <a:spcBef>
                <a:spcPct val="30000"/>
              </a:spcBef>
              <a:spcAft>
                <a:spcPct val="0"/>
              </a:spcAft>
              <a:defRPr sz="1300">
                <a:solidFill>
                  <a:schemeClr val="tx1"/>
                </a:solidFill>
                <a:latin typeface="Calibri" pitchFamily="34" charset="0"/>
                <a:ea typeface="宋体" pitchFamily="2" charset="-122"/>
              </a:defRPr>
            </a:lvl9pPr>
          </a:lstStyle>
          <a:p>
            <a:pPr eaLnBrk="1" hangingPunct="1">
              <a:spcBef>
                <a:spcPct val="0"/>
              </a:spcBef>
              <a:defRPr/>
            </a:pPr>
            <a:fld id="{4B82D83D-C6D4-49CE-9049-EE8FF1B37AEC}" type="slidenum">
              <a:rPr lang="en-US" altLang="en-US" smtClean="0">
                <a:latin typeface="Arial" charset="0"/>
              </a:rPr>
              <a:pPr eaLnBrk="1" hangingPunct="1">
                <a:spcBef>
                  <a:spcPct val="0"/>
                </a:spcBef>
                <a:defRPr/>
              </a:pPr>
              <a:t>2</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zh-CN" b="1" i="1" dirty="0" smtClean="0">
                <a:solidFill>
                  <a:srgbClr val="000000"/>
                </a:solidFill>
                <a:ea typeface="宋体" charset="-122"/>
              </a:rPr>
              <a:t>HELPDESK INTRO:</a:t>
            </a:r>
          </a:p>
          <a:p>
            <a:pPr eaLnBrk="1" hangingPunct="1">
              <a:spcBef>
                <a:spcPct val="0"/>
              </a:spcBef>
            </a:pPr>
            <a:r>
              <a:rPr lang="en-GB" altLang="zh-CN" dirty="0" smtClean="0">
                <a:solidFill>
                  <a:srgbClr val="000000"/>
                </a:solidFill>
                <a:ea typeface="宋体" charset="-122"/>
              </a:rPr>
              <a:t>For those of you who are not already familiar with The China IPR SME Helpdesk, we are a project funded by the European Union, our services are </a:t>
            </a:r>
            <a:r>
              <a:rPr lang="en-GB" altLang="zh-CN" i="1" dirty="0" smtClean="0">
                <a:solidFill>
                  <a:srgbClr val="000000"/>
                </a:solidFill>
                <a:ea typeface="宋体" charset="-122"/>
              </a:rPr>
              <a:t>free to European SMEs. </a:t>
            </a:r>
            <a:r>
              <a:rPr lang="en-GB" altLang="zh-CN" dirty="0" smtClean="0">
                <a:solidFill>
                  <a:srgbClr val="000000"/>
                </a:solidFill>
                <a:ea typeface="宋体" charset="-122"/>
              </a:rPr>
              <a:t>We provide </a:t>
            </a:r>
            <a:r>
              <a:rPr lang="en-US" altLang="zh-CN" dirty="0" smtClean="0">
                <a:solidFill>
                  <a:srgbClr val="000000"/>
                </a:solidFill>
                <a:ea typeface="宋体" charset="-122"/>
              </a:rPr>
              <a:t>jargon-free, first-line, confidential advice on intellectual property issues in China to European SMEs. </a:t>
            </a:r>
          </a:p>
          <a:p>
            <a:pPr eaLnBrk="1" hangingPunct="1">
              <a:spcBef>
                <a:spcPct val="0"/>
              </a:spcBef>
            </a:pPr>
            <a:endParaRPr lang="en-US" altLang="zh-CN" dirty="0" smtClean="0">
              <a:solidFill>
                <a:srgbClr val="000000"/>
              </a:solidFill>
              <a:ea typeface="宋体" charset="-122"/>
            </a:endParaRPr>
          </a:p>
          <a:p>
            <a:pPr eaLnBrk="1" hangingPunct="1">
              <a:spcBef>
                <a:spcPct val="0"/>
              </a:spcBef>
            </a:pPr>
            <a:r>
              <a:rPr lang="en-US" altLang="zh-CN" dirty="0" smtClean="0">
                <a:solidFill>
                  <a:srgbClr val="000000"/>
                </a:solidFill>
                <a:ea typeface="宋体" charset="-122"/>
              </a:rPr>
              <a:t>Our services include:</a:t>
            </a:r>
          </a:p>
          <a:p>
            <a:pPr eaLnBrk="1" hangingPunct="1">
              <a:spcBef>
                <a:spcPct val="0"/>
              </a:spcBef>
            </a:pPr>
            <a:endParaRPr lang="en-US" altLang="zh-CN" dirty="0" smtClean="0">
              <a:solidFill>
                <a:srgbClr val="000000"/>
              </a:solidFill>
              <a:ea typeface="宋体" charset="-122"/>
            </a:endParaRPr>
          </a:p>
          <a:p>
            <a:pPr eaLnBrk="1" hangingPunct="1">
              <a:spcBef>
                <a:spcPct val="0"/>
              </a:spcBef>
            </a:pPr>
            <a:r>
              <a:rPr lang="en-US" altLang="zh-CN" b="1" dirty="0" smtClean="0">
                <a:solidFill>
                  <a:srgbClr val="000000"/>
                </a:solidFill>
                <a:ea typeface="宋体" charset="-122"/>
              </a:rPr>
              <a:t>Enquiry helpline  </a:t>
            </a:r>
            <a:r>
              <a:rPr lang="en-US" altLang="zh-CN" dirty="0" smtClean="0">
                <a:solidFill>
                  <a:srgbClr val="000000"/>
                </a:solidFill>
                <a:ea typeface="宋体" charset="-122"/>
              </a:rPr>
              <a:t>which allows you to ask us an IP related question and receive a reply within 3 days; include ways to contact</a:t>
            </a:r>
          </a:p>
          <a:p>
            <a:pPr eaLnBrk="1" hangingPunct="1">
              <a:spcBef>
                <a:spcPct val="0"/>
              </a:spcBef>
              <a:buFontTx/>
              <a:buChar char="-"/>
            </a:pPr>
            <a:endParaRPr lang="en-US" altLang="zh-CN" dirty="0" smtClean="0">
              <a:solidFill>
                <a:srgbClr val="000000"/>
              </a:solidFill>
              <a:ea typeface="宋体" charset="-122"/>
            </a:endParaRPr>
          </a:p>
          <a:p>
            <a:pPr eaLnBrk="1" hangingPunct="1">
              <a:spcBef>
                <a:spcPct val="0"/>
              </a:spcBef>
            </a:pPr>
            <a:r>
              <a:rPr lang="en-US" altLang="zh-CN" b="1" dirty="0" smtClean="0">
                <a:solidFill>
                  <a:srgbClr val="000000"/>
                </a:solidFill>
                <a:ea typeface="宋体" charset="-122"/>
              </a:rPr>
              <a:t>Training </a:t>
            </a:r>
            <a:r>
              <a:rPr lang="en-US" altLang="zh-CN" dirty="0" smtClean="0">
                <a:solidFill>
                  <a:srgbClr val="000000"/>
                </a:solidFill>
                <a:ea typeface="宋体" charset="-122"/>
              </a:rPr>
              <a:t>events which are held throughout the year across Europe and China; </a:t>
            </a:r>
          </a:p>
          <a:p>
            <a:pPr eaLnBrk="1" hangingPunct="1">
              <a:spcBef>
                <a:spcPct val="0"/>
              </a:spcBef>
            </a:pPr>
            <a:endParaRPr lang="en-US" altLang="zh-CN" dirty="0" smtClean="0">
              <a:solidFill>
                <a:srgbClr val="000000"/>
              </a:solidFill>
              <a:ea typeface="宋体" charset="-122"/>
            </a:endParaRPr>
          </a:p>
          <a:p>
            <a:pPr eaLnBrk="1" hangingPunct="1">
              <a:spcBef>
                <a:spcPct val="0"/>
              </a:spcBef>
            </a:pPr>
            <a:r>
              <a:rPr lang="en-US" altLang="zh-CN" dirty="0" smtClean="0">
                <a:solidFill>
                  <a:srgbClr val="000000"/>
                </a:solidFill>
                <a:ea typeface="宋体" charset="-122"/>
              </a:rPr>
              <a:t>We provide </a:t>
            </a:r>
            <a:r>
              <a:rPr lang="en-US" altLang="zh-CN" b="1" dirty="0" smtClean="0">
                <a:solidFill>
                  <a:srgbClr val="000000"/>
                </a:solidFill>
                <a:ea typeface="宋体" charset="-122"/>
              </a:rPr>
              <a:t>IP materials </a:t>
            </a:r>
            <a:r>
              <a:rPr lang="en-US" altLang="zh-CN" dirty="0" smtClean="0">
                <a:solidFill>
                  <a:srgbClr val="000000"/>
                </a:solidFill>
                <a:ea typeface="宋体" charset="-122"/>
              </a:rPr>
              <a:t> such as guides, newsletters, case study catalogue, which are all available for download from our website where you can also find interactive E-learning modules, a news section and information on upcoming events.</a:t>
            </a:r>
          </a:p>
          <a:p>
            <a:pPr eaLnBrk="1" hangingPunct="1">
              <a:spcBef>
                <a:spcPct val="0"/>
              </a:spcBef>
            </a:pPr>
            <a:endParaRPr lang="en-US" altLang="zh-CN" dirty="0" smtClean="0">
              <a:solidFill>
                <a:srgbClr val="000000"/>
              </a:solidFill>
              <a:ea typeface="宋体" charset="-122"/>
            </a:endParaRPr>
          </a:p>
          <a:p>
            <a:pPr eaLnBrk="1" hangingPunct="1">
              <a:spcBef>
                <a:spcPct val="0"/>
              </a:spcBef>
            </a:pPr>
            <a:r>
              <a:rPr lang="en-GB" altLang="zh-CN" dirty="0" smtClean="0">
                <a:solidFill>
                  <a:srgbClr val="000000"/>
                </a:solidFill>
                <a:ea typeface="宋体" charset="-122"/>
              </a:rPr>
              <a:t>You can also connect with us on social media sites such as Facebook, Twitter and LinkedIn to receive updates on our events and new features.</a:t>
            </a:r>
            <a:endParaRPr lang="en-US" altLang="zh-CN" dirty="0" smtClean="0">
              <a:solidFill>
                <a:srgbClr val="000000"/>
              </a:solidFill>
              <a:ea typeface="宋体" charset="-122"/>
            </a:endParaRPr>
          </a:p>
        </p:txBody>
      </p:sp>
      <p:sp>
        <p:nvSpPr>
          <p:cNvPr id="4" name="Slide Number Placeholder 3"/>
          <p:cNvSpPr>
            <a:spLocks noGrp="1"/>
          </p:cNvSpPr>
          <p:nvPr>
            <p:ph type="sldNum" sz="quarter" idx="10"/>
          </p:nvPr>
        </p:nvSpPr>
        <p:spPr/>
        <p:txBody>
          <a:bodyPr/>
          <a:lstStyle/>
          <a:p>
            <a:pPr>
              <a:defRPr/>
            </a:pPr>
            <a:fld id="{F42182C5-6E79-4BDE-B78E-0A7DD076A868}" type="slidenum">
              <a:rPr lang="en-US" altLang="zh-CN" smtClean="0"/>
              <a:pPr>
                <a:defRPr/>
              </a:pPr>
              <a:t>4</a:t>
            </a:fld>
            <a:endParaRPr lang="en-US" altLang="zh-CN"/>
          </a:p>
        </p:txBody>
      </p:sp>
    </p:spTree>
    <p:extLst>
      <p:ext uri="{BB962C8B-B14F-4D97-AF65-F5344CB8AC3E}">
        <p14:creationId xmlns:p14="http://schemas.microsoft.com/office/powerpoint/2010/main" val="111671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either phone, email or visit the Helpdesk offices in Beijing for tailored advice related to your IPR queries. Whether you are planning to enter the market in China, or have encountered an infringement coming from or related to China, your query will receive a confidential response from our experts within three working days.</a:t>
            </a:r>
          </a:p>
          <a:p>
            <a:r>
              <a:rPr lang="en-US" dirty="0" smtClean="0"/>
              <a:t>The Helpdesk experts can assist and advise you on:</a:t>
            </a:r>
          </a:p>
          <a:p>
            <a:r>
              <a:rPr lang="en-US" dirty="0" smtClean="0"/>
              <a:t>• Protecting your IPR when dealing with business partners and distributors</a:t>
            </a:r>
          </a:p>
          <a:p>
            <a:r>
              <a:rPr lang="en-US" dirty="0" smtClean="0"/>
              <a:t>• Sourcing in China </a:t>
            </a:r>
          </a:p>
          <a:p>
            <a:r>
              <a:rPr lang="en-US" dirty="0" smtClean="0"/>
              <a:t>• Trade fairs in China </a:t>
            </a:r>
          </a:p>
          <a:p>
            <a:r>
              <a:rPr lang="en-US" dirty="0" smtClean="0"/>
              <a:t>• Registering your IP in China</a:t>
            </a:r>
          </a:p>
          <a:p>
            <a:r>
              <a:rPr lang="en-US" dirty="0" smtClean="0"/>
              <a:t>• How to incorporate an effective IPR strategy into your business decisions</a:t>
            </a:r>
          </a:p>
          <a:p>
            <a:r>
              <a:rPr lang="en-US" dirty="0" smtClean="0"/>
              <a:t>• R&amp;D and product development </a:t>
            </a:r>
          </a:p>
          <a:p>
            <a:r>
              <a:rPr lang="en-US" dirty="0" smtClean="0"/>
              <a:t>• Finding a lawyer that suits you</a:t>
            </a:r>
          </a:p>
          <a:p>
            <a:r>
              <a:rPr lang="en-US" dirty="0" smtClean="0"/>
              <a:t>• Enforcing your rights</a:t>
            </a:r>
            <a:endParaRPr lang="en-US" dirty="0"/>
          </a:p>
        </p:txBody>
      </p:sp>
      <p:sp>
        <p:nvSpPr>
          <p:cNvPr id="4" name="Slide Number Placeholder 3"/>
          <p:cNvSpPr>
            <a:spLocks noGrp="1"/>
          </p:cNvSpPr>
          <p:nvPr>
            <p:ph type="sldNum" sz="quarter" idx="10"/>
          </p:nvPr>
        </p:nvSpPr>
        <p:spPr/>
        <p:txBody>
          <a:bodyPr/>
          <a:lstStyle/>
          <a:p>
            <a:pPr>
              <a:defRPr/>
            </a:pPr>
            <a:fld id="{F42182C5-6E79-4BDE-B78E-0A7DD076A868}" type="slidenum">
              <a:rPr lang="en-US" altLang="zh-CN" smtClean="0"/>
              <a:pPr>
                <a:defRPr/>
              </a:pPr>
              <a:t>5</a:t>
            </a:fld>
            <a:endParaRPr lang="en-US" altLang="zh-CN"/>
          </a:p>
        </p:txBody>
      </p:sp>
    </p:spTree>
    <p:extLst>
      <p:ext uri="{BB962C8B-B14F-4D97-AF65-F5344CB8AC3E}">
        <p14:creationId xmlns:p14="http://schemas.microsoft.com/office/powerpoint/2010/main" val="4294624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Until now 100% of the enquires received by the Helpdesk relate to Mainland China. We aim</a:t>
            </a:r>
            <a:r>
              <a:rPr lang="en-GB" baseline="0" dirty="0" smtClean="0"/>
              <a:t> in 2015 to increase the diversity of enquiries and hope to have </a:t>
            </a:r>
            <a:endParaRPr lang="en-GB" dirty="0"/>
          </a:p>
        </p:txBody>
      </p:sp>
      <p:sp>
        <p:nvSpPr>
          <p:cNvPr id="4" name="Slide Number Placeholder 3"/>
          <p:cNvSpPr>
            <a:spLocks noGrp="1"/>
          </p:cNvSpPr>
          <p:nvPr>
            <p:ph type="sldNum" sz="quarter" idx="10"/>
          </p:nvPr>
        </p:nvSpPr>
        <p:spPr/>
        <p:txBody>
          <a:bodyPr/>
          <a:lstStyle/>
          <a:p>
            <a:fld id="{6167725D-475B-4A1C-8045-67CFBE6BBB85}" type="slidenum">
              <a:rPr lang="en-GB" smtClean="0"/>
              <a:t>6</a:t>
            </a:fld>
            <a:endParaRPr lang="en-GB"/>
          </a:p>
        </p:txBody>
      </p:sp>
    </p:spTree>
    <p:extLst>
      <p:ext uri="{BB962C8B-B14F-4D97-AF65-F5344CB8AC3E}">
        <p14:creationId xmlns:p14="http://schemas.microsoft.com/office/powerpoint/2010/main" val="123519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Until now 100% of the enquires received by the Helpdesk relate to Mainland China. We aim</a:t>
            </a:r>
            <a:r>
              <a:rPr lang="en-GB" baseline="0" dirty="0" smtClean="0"/>
              <a:t> in 2015 to increase the diversity of enquiries and hope to have </a:t>
            </a:r>
            <a:r>
              <a:rPr lang="en-GB" baseline="0" dirty="0" smtClean="0"/>
              <a:t>enquiries from all regions this year. Of course IPR laws are more established and accessible in Hong Kong than Mainland China but this is not the only way we can help. As the economy becomes more knowledge driven in tangible assets become more relevant to aspects such as licensing and M&amp;A. There are huge opportunities from Mainland SOEs required to buy technology and buying whole companies to get it. Hong Kong has a hawkers culture and the biggest new market is online shopping. Companies will ask how to protect online.  </a:t>
            </a:r>
            <a:endParaRPr lang="en-GB" dirty="0"/>
          </a:p>
        </p:txBody>
      </p:sp>
      <p:sp>
        <p:nvSpPr>
          <p:cNvPr id="4" name="Slide Number Placeholder 3"/>
          <p:cNvSpPr>
            <a:spLocks noGrp="1"/>
          </p:cNvSpPr>
          <p:nvPr>
            <p:ph type="sldNum" sz="quarter" idx="10"/>
          </p:nvPr>
        </p:nvSpPr>
        <p:spPr/>
        <p:txBody>
          <a:bodyPr/>
          <a:lstStyle/>
          <a:p>
            <a:fld id="{6167725D-475B-4A1C-8045-67CFBE6BBB85}" type="slidenum">
              <a:rPr lang="en-GB" smtClean="0"/>
              <a:t>7</a:t>
            </a:fld>
            <a:endParaRPr lang="en-GB"/>
          </a:p>
        </p:txBody>
      </p:sp>
    </p:spTree>
    <p:extLst>
      <p:ext uri="{BB962C8B-B14F-4D97-AF65-F5344CB8AC3E}">
        <p14:creationId xmlns:p14="http://schemas.microsoft.com/office/powerpoint/2010/main" val="123519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宋体" pitchFamily="2" charset="-122"/>
                <a:cs typeface="+mn-cs"/>
              </a:rPr>
              <a:t>There are 25 publications on different</a:t>
            </a:r>
            <a:r>
              <a:rPr lang="en-US" sz="1200" kern="1200" baseline="0" dirty="0" smtClean="0">
                <a:solidFill>
                  <a:schemeClr val="tx1"/>
                </a:solidFill>
                <a:effectLst/>
                <a:latin typeface="+mn-lt"/>
                <a:ea typeface="宋体" pitchFamily="2" charset="-122"/>
                <a:cs typeface="+mn-cs"/>
              </a:rPr>
              <a:t> IP topics, such as trade marks, patents, trade fairs and many more, all available for free download from the website. </a:t>
            </a:r>
            <a:r>
              <a:rPr lang="en-US" sz="1200" kern="1200" dirty="0" smtClean="0">
                <a:solidFill>
                  <a:schemeClr val="tx1"/>
                </a:solidFill>
                <a:effectLst/>
                <a:latin typeface="+mn-lt"/>
                <a:ea typeface="宋体" pitchFamily="2" charset="-122"/>
                <a:cs typeface="+mn-cs"/>
              </a:rPr>
              <a:t>The Helpdesk are continuously updating their materials to keep all of you up to date on the latest IP challenges. Some of the new features include: </a:t>
            </a:r>
          </a:p>
          <a:p>
            <a:r>
              <a:rPr lang="en-US" sz="1200" b="1" kern="1200" dirty="0" smtClean="0">
                <a:solidFill>
                  <a:schemeClr val="tx1"/>
                </a:solidFill>
                <a:effectLst/>
                <a:latin typeface="+mn-lt"/>
                <a:ea typeface="宋体" pitchFamily="2" charset="-122"/>
                <a:cs typeface="+mn-cs"/>
              </a:rPr>
              <a:t>A regional factsheet series</a:t>
            </a:r>
            <a:r>
              <a:rPr lang="en-US" sz="1200" kern="1200" dirty="0" smtClean="0">
                <a:solidFill>
                  <a:schemeClr val="tx1"/>
                </a:solidFill>
                <a:effectLst/>
                <a:latin typeface="+mn-lt"/>
                <a:ea typeface="宋体" pitchFamily="2" charset="-122"/>
                <a:cs typeface="+mn-cs"/>
              </a:rPr>
              <a:t> which consists of factsheets on Mainland China, Hong Kong and Macao.</a:t>
            </a:r>
          </a:p>
          <a:p>
            <a:endParaRPr lang="en-US" dirty="0"/>
          </a:p>
        </p:txBody>
      </p:sp>
      <p:sp>
        <p:nvSpPr>
          <p:cNvPr id="4" name="Slide Number Placeholder 3"/>
          <p:cNvSpPr>
            <a:spLocks noGrp="1"/>
          </p:cNvSpPr>
          <p:nvPr>
            <p:ph type="sldNum" sz="quarter" idx="10"/>
          </p:nvPr>
        </p:nvSpPr>
        <p:spPr/>
        <p:txBody>
          <a:bodyPr/>
          <a:lstStyle/>
          <a:p>
            <a:pPr>
              <a:defRPr/>
            </a:pPr>
            <a:fld id="{F42182C5-6E79-4BDE-B78E-0A7DD076A868}" type="slidenum">
              <a:rPr lang="en-US" altLang="zh-CN" smtClean="0"/>
              <a:pPr>
                <a:defRPr/>
              </a:pPr>
              <a:t>8</a:t>
            </a:fld>
            <a:endParaRPr lang="en-US" altLang="zh-CN"/>
          </a:p>
        </p:txBody>
      </p:sp>
    </p:spTree>
    <p:extLst>
      <p:ext uri="{BB962C8B-B14F-4D97-AF65-F5344CB8AC3E}">
        <p14:creationId xmlns:p14="http://schemas.microsoft.com/office/powerpoint/2010/main" val="170119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宋体" pitchFamily="2" charset="-122"/>
                <a:cs typeface="+mn-cs"/>
              </a:rPr>
              <a:t>The Helpdesk arranges regular workshops in China and Europe which provide specific, focused advice to European SMEs. The Helpdesk works with a network of partners to hold specific industry and IPR area focused workshops.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宋体" pitchFamily="2" charset="-122"/>
                <a:cs typeface="+mn-cs"/>
              </a:rPr>
              <a:t>Specific workshops include: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宋体" pitchFamily="2" charset="-122"/>
                <a:cs typeface="+mn-cs"/>
              </a:rPr>
              <a:t>• Protecting your IP at trade fairs in China</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宋体" pitchFamily="2" charset="-122"/>
                <a:cs typeface="+mn-cs"/>
              </a:rPr>
              <a:t>• How to protect your domain name in China</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宋体" pitchFamily="2" charset="-122"/>
                <a:cs typeface="+mn-cs"/>
              </a:rPr>
              <a:t>• How to best use Customs to protect your IPR in China </a:t>
            </a:r>
            <a:endParaRPr lang="en-US" dirty="0"/>
          </a:p>
        </p:txBody>
      </p:sp>
      <p:sp>
        <p:nvSpPr>
          <p:cNvPr id="4" name="Slide Number Placeholder 3"/>
          <p:cNvSpPr>
            <a:spLocks noGrp="1"/>
          </p:cNvSpPr>
          <p:nvPr>
            <p:ph type="sldNum" sz="quarter" idx="10"/>
          </p:nvPr>
        </p:nvSpPr>
        <p:spPr/>
        <p:txBody>
          <a:bodyPr/>
          <a:lstStyle/>
          <a:p>
            <a:pPr>
              <a:defRPr/>
            </a:pPr>
            <a:fld id="{F42182C5-6E79-4BDE-B78E-0A7DD076A868}" type="slidenum">
              <a:rPr lang="en-US" altLang="zh-CN" smtClean="0"/>
              <a:pPr>
                <a:defRPr/>
              </a:pPr>
              <a:t>9</a:t>
            </a:fld>
            <a:endParaRPr lang="en-US" altLang="zh-CN"/>
          </a:p>
        </p:txBody>
      </p:sp>
    </p:spTree>
    <p:extLst>
      <p:ext uri="{BB962C8B-B14F-4D97-AF65-F5344CB8AC3E}">
        <p14:creationId xmlns:p14="http://schemas.microsoft.com/office/powerpoint/2010/main" val="2854481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a:noFill/>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zh-CN" dirty="0" smtClean="0"/>
              <a:t>Learn about China IPR using the portal’s online business tools. The Solution Centre shows you how to deal with commonly encountered IPR issues, while the Case Study Catalogue lets you learn the ‘do’s and don’ts’ of China IPR from the experience of real businesses. The Helpdesk’s E-learning Modules give online interactive training on how to use China’s IPR system to protect</a:t>
            </a:r>
            <a:r>
              <a:rPr lang="en-US" altLang="zh-CN" baseline="0" dirty="0" smtClean="0"/>
              <a:t> </a:t>
            </a:r>
            <a:r>
              <a:rPr lang="en-US" altLang="zh-CN" dirty="0" smtClean="0"/>
              <a:t>your company’s IPR. </a:t>
            </a:r>
            <a:endParaRPr lang="en-GB" altLang="zh-CN" dirty="0" smtClean="0"/>
          </a:p>
          <a:p>
            <a:pPr eaLnBrk="1" hangingPunct="1">
              <a:spcBef>
                <a:spcPct val="0"/>
              </a:spcBef>
            </a:pPr>
            <a:endParaRPr lang="en-GB" altLang="zh-CN"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5" name="Date Placeholder 3"/>
          <p:cNvSpPr>
            <a:spLocks noGrp="1"/>
          </p:cNvSpPr>
          <p:nvPr>
            <p:ph type="dt" sz="half" idx="10"/>
          </p:nvPr>
        </p:nvSpPr>
        <p:spPr/>
        <p:txBody>
          <a:bodyPr/>
          <a:lstStyle>
            <a:lvl1pPr>
              <a:defRPr smtClean="0"/>
            </a:lvl1pPr>
          </a:lstStyle>
          <a:p>
            <a:pPr>
              <a:defRPr/>
            </a:pPr>
            <a:r>
              <a:rPr lang="en-US" altLang="zh-CN" smtClean="0"/>
              <a:t>24 March 2015</a:t>
            </a:r>
            <a:endParaRPr lang="en-US" altLang="zh-CN"/>
          </a:p>
        </p:txBody>
      </p:sp>
      <p:sp>
        <p:nvSpPr>
          <p:cNvPr id="6" name="Footer Placeholder 4"/>
          <p:cNvSpPr>
            <a:spLocks noGrp="1"/>
          </p:cNvSpPr>
          <p:nvPr>
            <p:ph type="ftr" sz="quarter" idx="11"/>
          </p:nvPr>
        </p:nvSpPr>
        <p:spPr/>
        <p:txBody>
          <a:bodyPr/>
          <a:lstStyle>
            <a:lvl1pPr>
              <a:defRPr smtClean="0"/>
            </a:lvl1pPr>
          </a:lstStyle>
          <a:p>
            <a:pPr>
              <a:defRPr/>
            </a:pPr>
            <a:endParaRPr lang="zh-CN" altLang="en-US"/>
          </a:p>
        </p:txBody>
      </p:sp>
      <p:sp>
        <p:nvSpPr>
          <p:cNvPr id="7" name="Slide Number Placeholder 5"/>
          <p:cNvSpPr>
            <a:spLocks noGrp="1"/>
          </p:cNvSpPr>
          <p:nvPr>
            <p:ph type="sldNum" sz="quarter" idx="12"/>
          </p:nvPr>
        </p:nvSpPr>
        <p:spPr/>
        <p:txBody>
          <a:bodyPr/>
          <a:lstStyle>
            <a:lvl1pPr>
              <a:defRPr smtClean="0"/>
            </a:lvl1pPr>
          </a:lstStyle>
          <a:p>
            <a:pPr>
              <a:defRPr/>
            </a:pPr>
            <a:fld id="{F58FE666-6EDF-4E85-99F3-1B1F7FF6E8B5}" type="slidenum">
              <a:rPr lang="zh-CN" altLang="en-US"/>
              <a:pPr>
                <a:defRPr/>
              </a:pPr>
              <a:t>‹#›</a:t>
            </a:fld>
            <a:endParaRPr lang="en-US" altLang="zh-CN"/>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289305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83044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830447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830447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830447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830447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solidFill>
                  <a:prstClr val="black">
                    <a:tint val="75000"/>
                  </a:prstClr>
                </a:solidFill>
              </a:rPr>
              <a:t>24 March 2015</a:t>
            </a: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166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solidFill>
                  <a:prstClr val="black">
                    <a:tint val="75000"/>
                  </a:prstClr>
                </a:solidFill>
              </a:rPr>
              <a:t>24 March 2015</a:t>
            </a: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1668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60648"/>
            <a:ext cx="8229600" cy="1143000"/>
          </a:xfrm>
        </p:spPr>
        <p:txBody>
          <a:bodyPr/>
          <a:lstStyle>
            <a:lvl1pPr algn="l">
              <a:defRPr sz="3200" b="1">
                <a:solidFill>
                  <a:schemeClr val="tx2">
                    <a:lumMod val="60000"/>
                    <a:lumOff val="40000"/>
                  </a:schemeClr>
                </a:solidFill>
              </a:defRPr>
            </a:lvl1pPr>
          </a:lstStyle>
          <a:p>
            <a:r>
              <a:rPr lang="en-US" altLang="zh-CN" dirty="0" smtClean="0"/>
              <a:t>Click to edit Master title style</a:t>
            </a:r>
            <a:endParaRPr lang="zh-CN" altLang="en-US" dirty="0"/>
          </a:p>
        </p:txBody>
      </p:sp>
      <p:sp>
        <p:nvSpPr>
          <p:cNvPr id="3" name="Content Placeholder 2"/>
          <p:cNvSpPr>
            <a:spLocks noGrp="1"/>
          </p:cNvSpPr>
          <p:nvPr>
            <p:ph idx="1"/>
          </p:nvPr>
        </p:nvSpPr>
        <p:spPr>
          <a:xfrm>
            <a:off x="457200" y="1412776"/>
            <a:ext cx="8229600" cy="4525963"/>
          </a:xfrm>
        </p:spPr>
        <p:txBody>
          <a:bodyPr/>
          <a:lstStyle>
            <a:lvl1pPr>
              <a:defRPr sz="2000"/>
            </a:lvl1pPr>
            <a:lvl2pPr>
              <a:defRPr sz="2000"/>
            </a:lvl2pPr>
            <a:lvl3pPr>
              <a:defRPr sz="2000"/>
            </a:lvl3pPr>
            <a:lvl4pPr>
              <a:defRPr sz="2000"/>
            </a:lvl4pPr>
            <a:lvl5pPr>
              <a:defRPr sz="2000"/>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sp>
        <p:nvSpPr>
          <p:cNvPr id="7" name="Slide Number Placeholder 5"/>
          <p:cNvSpPr>
            <a:spLocks noGrp="1"/>
          </p:cNvSpPr>
          <p:nvPr>
            <p:ph type="sldNum" sz="quarter" idx="12"/>
          </p:nvPr>
        </p:nvSpPr>
        <p:spPr/>
        <p:txBody>
          <a:bodyPr/>
          <a:lstStyle>
            <a:lvl1pPr>
              <a:defRPr smtClean="0"/>
            </a:lvl1pPr>
          </a:lstStyle>
          <a:p>
            <a:pPr>
              <a:defRPr/>
            </a:pPr>
            <a:fld id="{76F01CF8-2A7B-46BF-97A3-F2E968DAB3EA}" type="slidenum">
              <a:rPr lang="zh-CN" altLang="en-US"/>
              <a:pPr>
                <a:defRPr/>
              </a:pPr>
              <a:t>‹#›</a:t>
            </a:fld>
            <a:endParaRPr lang="en-US" altLang="zh-CN"/>
          </a:p>
        </p:txBody>
      </p:sp>
      <p:sp>
        <p:nvSpPr>
          <p:cNvPr id="9" name="Date Placeholder 3"/>
          <p:cNvSpPr>
            <a:spLocks noGrp="1"/>
          </p:cNvSpPr>
          <p:nvPr>
            <p:ph type="dt" sz="half" idx="2"/>
          </p:nvPr>
        </p:nvSpPr>
        <p:spPr>
          <a:xfrm>
            <a:off x="3505200" y="6381328"/>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cs typeface="Arial" charset="0"/>
              </a:defRPr>
            </a:lvl1pPr>
          </a:lstStyle>
          <a:p>
            <a:pPr>
              <a:defRPr/>
            </a:pPr>
            <a:r>
              <a:rPr lang="en-US" altLang="zh-CN" smtClean="0"/>
              <a:t>24 March 2015</a:t>
            </a:r>
            <a:endParaRPr lang="en-US" altLang="zh-CN"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2893055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2893055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1369065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289305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289305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289305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289305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r>
              <a:rPr lang="en-US" smtClean="0"/>
              <a:t>24 March 2015</a:t>
            </a:r>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0C8B57-C5A5-417A-A72C-99F496FC86E9}" type="slidenum">
              <a:rPr lang="en-GB" smtClean="0"/>
              <a:t>‹#›</a:t>
            </a:fld>
            <a:endParaRPr lang="en-GB"/>
          </a:p>
        </p:txBody>
      </p:sp>
    </p:spTree>
    <p:extLst>
      <p:ext uri="{BB962C8B-B14F-4D97-AF65-F5344CB8AC3E}">
        <p14:creationId xmlns:p14="http://schemas.microsoft.com/office/powerpoint/2010/main" val="289305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charset="0"/>
              </a:defRPr>
            </a:lvl1pPr>
          </a:lstStyle>
          <a:p>
            <a:pPr>
              <a:defRPr/>
            </a:pPr>
            <a:r>
              <a:rPr lang="en-US" altLang="zh-CN" smtClean="0"/>
              <a:t>24 March 2015</a:t>
            </a:r>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cs typeface="Arial" charset="0"/>
              </a:defRPr>
            </a:lvl1pPr>
          </a:lstStyle>
          <a:p>
            <a:pPr>
              <a:defRPr/>
            </a:pPr>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cs typeface="Arial" charset="0"/>
              </a:defRPr>
            </a:lvl1pPr>
          </a:lstStyle>
          <a:p>
            <a:pPr>
              <a:defRPr/>
            </a:pPr>
            <a:fld id="{26909D75-D5E9-4FA5-9989-16DC0EAF370C}"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 id="2147484390" r:id="rId15"/>
    <p:sldLayoutId id="2147484391" r:id="rId16"/>
    <p:sldLayoutId id="2147484392" r:id="rId17"/>
    <p:sldLayoutId id="2147484393" r:id="rId18"/>
    <p:sldLayoutId id="2147484394" r:id="rId19"/>
    <p:sldLayoutId id="2147484395" r:id="rId20"/>
    <p:sldLayoutId id="2147484396" r:id="rId21"/>
    <p:sldLayoutId id="2147484397" r:id="rId22"/>
    <p:sldLayoutId id="2147484398" r:id="rId23"/>
    <p:sldLayoutId id="2147484399" r:id="rId24"/>
    <p:sldLayoutId id="2147484400" r:id="rId25"/>
    <p:sldLayoutId id="2147484401" r:id="rId26"/>
    <p:sldLayoutId id="2147484402" r:id="rId27"/>
    <p:sldLayoutId id="2147484403" r:id="rId28"/>
    <p:sldLayoutId id="2147484404" r:id="rId29"/>
    <p:sldLayoutId id="2147484405" r:id="rId30"/>
    <p:sldLayoutId id="2147484406" r:id="rId31"/>
    <p:sldLayoutId id="2147484407" r:id="rId32"/>
    <p:sldLayoutId id="2147484408" r:id="rId33"/>
    <p:sldLayoutId id="2147484409" r:id="rId34"/>
    <p:sldLayoutId id="2147484410" r:id="rId35"/>
    <p:sldLayoutId id="2147484411" r:id="rId36"/>
    <p:sldLayoutId id="2147484412" r:id="rId37"/>
    <p:sldLayoutId id="2147484413" r:id="rId38"/>
    <p:sldLayoutId id="2147484414" r:id="rId39"/>
    <p:sldLayoutId id="2147484415" r:id="rId40"/>
    <p:sldLayoutId id="2147484416" r:id="rId41"/>
  </p:sldLayoutIdLst>
  <p:transition spd="med">
    <p:fade/>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宋体" pitchFamily="2" charset="-122"/>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宋体" pitchFamily="2" charset="-122"/>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宋体" pitchFamily="2" charset="-122"/>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宋体" pitchFamily="2" charset="-122"/>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宋体" pitchFamily="2" charset="-122"/>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宋体"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youripinsider.eu/" TargetMode="External"/><Relationship Id="rId4" Type="http://schemas.openxmlformats.org/officeDocument/2006/relationships/hyperlink" Target="http://www.china-iprhelpdesk.e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china-iprhelpdesk.eu/" TargetMode="External"/><Relationship Id="rId7" Type="http://schemas.openxmlformats.org/officeDocument/2006/relationships/image" Target="../media/image15.png"/><Relationship Id="rId2" Type="http://schemas.openxmlformats.org/officeDocument/2006/relationships/hyperlink" Target="mailto:question@china-iprhelpdesk.eu"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mailto:naomi.saunders@china-iprhelpdesk.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1676400"/>
            <a:ext cx="7772400" cy="3810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GB" sz="2400" b="1" dirty="0" smtClean="0">
                <a:solidFill>
                  <a:schemeClr val="bg1">
                    <a:lumMod val="65000"/>
                  </a:schemeClr>
                </a:solidFill>
              </a:rPr>
              <a:t/>
            </a:r>
            <a:br>
              <a:rPr lang="en-GB" sz="2400" b="1" dirty="0" smtClean="0">
                <a:solidFill>
                  <a:schemeClr val="bg1">
                    <a:lumMod val="65000"/>
                  </a:schemeClr>
                </a:solidFill>
              </a:rPr>
            </a:br>
            <a:endParaRPr lang="en-US" sz="2400" b="1" dirty="0" smtClean="0">
              <a:solidFill>
                <a:schemeClr val="bg1">
                  <a:lumMod val="65000"/>
                </a:schemeClr>
              </a:solidFill>
            </a:endParaRPr>
          </a:p>
        </p:txBody>
      </p:sp>
      <p:sp>
        <p:nvSpPr>
          <p:cNvPr id="4" name="Title 3"/>
          <p:cNvSpPr>
            <a:spLocks noGrp="1"/>
          </p:cNvSpPr>
          <p:nvPr>
            <p:ph type="ctrTitle"/>
          </p:nvPr>
        </p:nvSpPr>
        <p:spPr/>
        <p:txBody>
          <a:bodyPr/>
          <a:lstStyle/>
          <a:p>
            <a:r>
              <a:rPr lang="en-US" sz="3200" dirty="0" smtClean="0"/>
              <a:t>Introduction to China IPR SME Helpdesk</a:t>
            </a:r>
            <a:endParaRPr lang="en-US" sz="3200" dirty="0"/>
          </a:p>
        </p:txBody>
      </p:sp>
      <p:sp>
        <p:nvSpPr>
          <p:cNvPr id="6" name="Subtitle 5"/>
          <p:cNvSpPr>
            <a:spLocks noGrp="1"/>
          </p:cNvSpPr>
          <p:nvPr>
            <p:ph type="subTitle" idx="1"/>
          </p:nvPr>
        </p:nvSpPr>
        <p:spPr/>
        <p:txBody>
          <a:bodyPr/>
          <a:lstStyle/>
          <a:p>
            <a:r>
              <a:rPr lang="en-GB" sz="2000" b="1" dirty="0" smtClean="0">
                <a:solidFill>
                  <a:prstClr val="black"/>
                </a:solidFill>
                <a:latin typeface="+mj-lt"/>
                <a:ea typeface="宋体" charset="-122"/>
              </a:rPr>
              <a:t>Naomi Saunders</a:t>
            </a:r>
          </a:p>
          <a:p>
            <a:r>
              <a:rPr lang="en-GB" sz="2000" dirty="0" smtClean="0">
                <a:solidFill>
                  <a:prstClr val="black"/>
                </a:solidFill>
                <a:latin typeface="+mj-lt"/>
                <a:ea typeface="宋体" charset="-122"/>
              </a:rPr>
              <a:t>13 May 2015</a:t>
            </a:r>
            <a:r>
              <a:rPr lang="en-GB" sz="2000" b="1" dirty="0">
                <a:solidFill>
                  <a:srgbClr val="800000"/>
                </a:solidFill>
                <a:latin typeface="Arial" charset="0"/>
                <a:ea typeface="宋体" charset="-122"/>
              </a:rPr>
              <a:t/>
            </a:r>
            <a:br>
              <a:rPr lang="en-GB" sz="2000" b="1" dirty="0">
                <a:solidFill>
                  <a:srgbClr val="800000"/>
                </a:solidFill>
                <a:latin typeface="Arial" charset="0"/>
                <a:ea typeface="宋体" charset="-122"/>
              </a:rPr>
            </a:br>
            <a:r>
              <a:rPr lang="en-GB" sz="2400" b="1" dirty="0">
                <a:solidFill>
                  <a:prstClr val="white">
                    <a:lumMod val="65000"/>
                  </a:prstClr>
                </a:solidFill>
                <a:latin typeface="Arial" charset="0"/>
                <a:ea typeface="宋体" charset="-122"/>
              </a:rPr>
              <a:t/>
            </a:r>
            <a:br>
              <a:rPr lang="en-GB" sz="2400" b="1" dirty="0">
                <a:solidFill>
                  <a:prstClr val="white">
                    <a:lumMod val="65000"/>
                  </a:prstClr>
                </a:solidFill>
                <a:latin typeface="Arial" charset="0"/>
                <a:ea typeface="宋体" charset="-122"/>
              </a:rPr>
            </a:br>
            <a:endParaRPr lang="en-US" dirty="0"/>
          </a:p>
        </p:txBody>
      </p:sp>
      <p:sp>
        <p:nvSpPr>
          <p:cNvPr id="7" name="Slide Number Placeholder 6"/>
          <p:cNvSpPr>
            <a:spLocks noGrp="1"/>
          </p:cNvSpPr>
          <p:nvPr>
            <p:ph type="sldNum" sz="quarter" idx="12"/>
          </p:nvPr>
        </p:nvSpPr>
        <p:spPr/>
        <p:txBody>
          <a:bodyPr/>
          <a:lstStyle/>
          <a:p>
            <a:pPr>
              <a:defRPr/>
            </a:pPr>
            <a:fld id="{F58FE666-6EDF-4E85-99F3-1B1F7FF6E8B5}" type="slidenum">
              <a:rPr lang="zh-CN" altLang="en-US" smtClean="0"/>
              <a:pPr>
                <a:defRPr/>
              </a:pPr>
              <a:t>1</a:t>
            </a:fld>
            <a:endParaRPr lang="en-US" altLang="zh-CN"/>
          </a:p>
        </p:txBody>
      </p:sp>
    </p:spTree>
    <p:extLst>
      <p:ext uri="{BB962C8B-B14F-4D97-AF65-F5344CB8AC3E}">
        <p14:creationId xmlns:p14="http://schemas.microsoft.com/office/powerpoint/2010/main" val="22022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Portal</a:t>
            </a:r>
            <a:endParaRPr lang="en-US" dirty="0"/>
          </a:p>
        </p:txBody>
      </p:sp>
      <p:sp>
        <p:nvSpPr>
          <p:cNvPr id="4" name="Content Placeholder 3"/>
          <p:cNvSpPr>
            <a:spLocks noGrp="1"/>
          </p:cNvSpPr>
          <p:nvPr>
            <p:ph idx="1"/>
          </p:nvPr>
        </p:nvSpPr>
        <p:spPr>
          <a:xfrm>
            <a:off x="457200" y="1412776"/>
            <a:ext cx="3826768" cy="4525963"/>
          </a:xfrm>
        </p:spPr>
        <p:txBody>
          <a:bodyPr/>
          <a:lstStyle/>
          <a:p>
            <a:pPr>
              <a:buFont typeface="Arial" pitchFamily="34" charset="0"/>
              <a:buChar char="•"/>
            </a:pPr>
            <a:r>
              <a:rPr lang="en-US" altLang="zh-CN" sz="2000" dirty="0">
                <a:solidFill>
                  <a:srgbClr val="000000"/>
                </a:solidFill>
                <a:latin typeface="Calibri" pitchFamily="34" charset="0"/>
              </a:rPr>
              <a:t>Practical </a:t>
            </a:r>
            <a:r>
              <a:rPr lang="en-US" altLang="zh-CN" b="1" dirty="0" smtClean="0">
                <a:solidFill>
                  <a:srgbClr val="000000"/>
                </a:solidFill>
                <a:latin typeface="Calibri" pitchFamily="34" charset="0"/>
              </a:rPr>
              <a:t>SME-focused content</a:t>
            </a:r>
            <a:endParaRPr lang="en-US" altLang="zh-CN" sz="2000" b="1" dirty="0">
              <a:solidFill>
                <a:srgbClr val="000000"/>
              </a:solidFill>
              <a:latin typeface="Calibri" pitchFamily="34" charset="0"/>
            </a:endParaRPr>
          </a:p>
          <a:p>
            <a:pPr>
              <a:buFont typeface="Arial" pitchFamily="34" charset="0"/>
              <a:buChar char="•"/>
            </a:pPr>
            <a:r>
              <a:rPr lang="en-US" altLang="zh-CN" sz="2000" b="1" dirty="0">
                <a:solidFill>
                  <a:srgbClr val="000000"/>
                </a:solidFill>
                <a:latin typeface="Calibri" pitchFamily="34" charset="0"/>
              </a:rPr>
              <a:t>E-learning</a:t>
            </a:r>
            <a:r>
              <a:rPr lang="en-US" altLang="zh-CN" sz="2000" dirty="0">
                <a:solidFill>
                  <a:srgbClr val="000000"/>
                </a:solidFill>
                <a:latin typeface="Calibri" pitchFamily="34" charset="0"/>
              </a:rPr>
              <a:t> </a:t>
            </a:r>
            <a:r>
              <a:rPr lang="en-US" altLang="zh-CN" sz="2000" dirty="0" smtClean="0">
                <a:solidFill>
                  <a:srgbClr val="000000"/>
                </a:solidFill>
                <a:latin typeface="Calibri" pitchFamily="34" charset="0"/>
              </a:rPr>
              <a:t>modules including Mainland China, Hong Kong, Macao and Taiwan Comparison</a:t>
            </a:r>
          </a:p>
          <a:p>
            <a:pPr>
              <a:buFont typeface="Arial" pitchFamily="34" charset="0"/>
              <a:buChar char="•"/>
            </a:pPr>
            <a:r>
              <a:rPr lang="en-US" altLang="zh-CN" b="1" dirty="0" smtClean="0">
                <a:solidFill>
                  <a:srgbClr val="000000"/>
                </a:solidFill>
                <a:latin typeface="Calibri" pitchFamily="34" charset="0"/>
              </a:rPr>
              <a:t>Serious Game </a:t>
            </a:r>
            <a:endParaRPr lang="en-US" altLang="zh-CN" sz="2000" b="1" dirty="0">
              <a:solidFill>
                <a:srgbClr val="000000"/>
              </a:solidFill>
              <a:latin typeface="Calibri" pitchFamily="34" charset="0"/>
            </a:endParaRPr>
          </a:p>
          <a:p>
            <a:pPr>
              <a:buFont typeface="Arial" pitchFamily="34" charset="0"/>
              <a:buChar char="•"/>
            </a:pPr>
            <a:r>
              <a:rPr lang="en-US" altLang="zh-CN" sz="2000" b="1" dirty="0">
                <a:solidFill>
                  <a:srgbClr val="000000"/>
                </a:solidFill>
                <a:latin typeface="Calibri" pitchFamily="34" charset="0"/>
              </a:rPr>
              <a:t>Case study </a:t>
            </a:r>
            <a:r>
              <a:rPr lang="en-US" altLang="zh-CN" sz="2000" dirty="0">
                <a:solidFill>
                  <a:srgbClr val="000000"/>
                </a:solidFill>
                <a:latin typeface="Calibri" pitchFamily="34" charset="0"/>
              </a:rPr>
              <a:t>catalogue</a:t>
            </a:r>
          </a:p>
          <a:p>
            <a:pPr>
              <a:buFont typeface="Arial" pitchFamily="34" charset="0"/>
              <a:buChar char="•"/>
            </a:pPr>
            <a:r>
              <a:rPr lang="en-US" altLang="zh-CN" sz="2000" b="1" dirty="0" smtClean="0">
                <a:solidFill>
                  <a:srgbClr val="000000"/>
                </a:solidFill>
                <a:latin typeface="Calibri" pitchFamily="34" charset="0"/>
              </a:rPr>
              <a:t>FAQs</a:t>
            </a:r>
            <a:endParaRPr lang="en-US" altLang="zh-CN" sz="2000" b="1" dirty="0">
              <a:latin typeface="Calibri" pitchFamily="34" charset="0"/>
            </a:endParaRPr>
          </a:p>
          <a:p>
            <a:pPr>
              <a:buFont typeface="Arial" pitchFamily="34" charset="0"/>
              <a:buChar char="•"/>
            </a:pPr>
            <a:r>
              <a:rPr lang="en-US" altLang="zh-CN" sz="2000" b="1" dirty="0">
                <a:latin typeface="Calibri" pitchFamily="34" charset="0"/>
              </a:rPr>
              <a:t>Event </a:t>
            </a:r>
            <a:r>
              <a:rPr lang="en-US" altLang="zh-CN" b="1" dirty="0" smtClean="0">
                <a:latin typeface="Calibri" pitchFamily="34" charset="0"/>
              </a:rPr>
              <a:t>calendar</a:t>
            </a:r>
            <a:endParaRPr lang="en-US" altLang="zh-CN" sz="2000" b="1" dirty="0">
              <a:latin typeface="Calibri" pitchFamily="34" charset="0"/>
            </a:endParaRPr>
          </a:p>
          <a:p>
            <a:pPr>
              <a:buFont typeface="Arial" pitchFamily="34" charset="0"/>
              <a:buChar char="•"/>
            </a:pPr>
            <a:r>
              <a:rPr lang="en-US" altLang="zh-CN" sz="2000" dirty="0">
                <a:latin typeface="Calibri" pitchFamily="34" charset="0"/>
              </a:rPr>
              <a:t>Latest </a:t>
            </a:r>
            <a:r>
              <a:rPr lang="en-US" altLang="zh-CN" sz="2000" b="1" dirty="0">
                <a:latin typeface="Calibri" pitchFamily="34" charset="0"/>
              </a:rPr>
              <a:t>blog</a:t>
            </a:r>
            <a:r>
              <a:rPr lang="en-US" altLang="zh-CN" sz="2000" dirty="0">
                <a:latin typeface="Calibri" pitchFamily="34" charset="0"/>
              </a:rPr>
              <a:t> posts</a:t>
            </a:r>
          </a:p>
          <a:p>
            <a:pPr>
              <a:buFont typeface="Arial" pitchFamily="34" charset="0"/>
              <a:buChar char="•"/>
            </a:pPr>
            <a:r>
              <a:rPr lang="en-US" altLang="zh-CN" sz="2000" b="1" dirty="0">
                <a:latin typeface="Calibri" pitchFamily="34" charset="0"/>
              </a:rPr>
              <a:t>Helpdesk </a:t>
            </a:r>
            <a:r>
              <a:rPr lang="en-US" altLang="zh-CN" b="1" dirty="0" smtClean="0">
                <a:latin typeface="Calibri" pitchFamily="34" charset="0"/>
              </a:rPr>
              <a:t>TV </a:t>
            </a:r>
            <a:r>
              <a:rPr lang="en-US" altLang="zh-CN" dirty="0" smtClean="0">
                <a:latin typeface="Calibri" pitchFamily="34" charset="0"/>
              </a:rPr>
              <a:t>- videos</a:t>
            </a:r>
            <a:endParaRPr lang="en-US" altLang="zh-CN" sz="2000" dirty="0" smtClean="0">
              <a:latin typeface="Calibri" pitchFamily="34" charset="0"/>
            </a:endParaRPr>
          </a:p>
          <a:p>
            <a:pPr>
              <a:buFont typeface="Arial" pitchFamily="34" charset="0"/>
              <a:buChar char="•"/>
            </a:pPr>
            <a:r>
              <a:rPr lang="en-US" altLang="zh-CN" b="1" dirty="0" smtClean="0">
                <a:latin typeface="Calibri" pitchFamily="34" charset="0"/>
              </a:rPr>
              <a:t>Recent redesign and new </a:t>
            </a:r>
          </a:p>
          <a:p>
            <a:pPr marL="0" indent="0">
              <a:buNone/>
            </a:pPr>
            <a:r>
              <a:rPr lang="en-US" altLang="zh-CN" b="1" dirty="0">
                <a:latin typeface="Calibri" pitchFamily="34" charset="0"/>
              </a:rPr>
              <a:t> </a:t>
            </a:r>
            <a:r>
              <a:rPr lang="en-US" altLang="zh-CN" b="1" dirty="0" smtClean="0">
                <a:latin typeface="Calibri" pitchFamily="34" charset="0"/>
              </a:rPr>
              <a:t>     live chat feature</a:t>
            </a:r>
            <a:endParaRPr lang="en-US" altLang="zh-CN" sz="2000" b="1" dirty="0" smtClean="0">
              <a:latin typeface="Calibri" pitchFamily="34" charset="0"/>
            </a:endParaRPr>
          </a:p>
          <a:p>
            <a:pPr>
              <a:buFont typeface="Arial" pitchFamily="34" charset="0"/>
              <a:buChar char="•"/>
            </a:pPr>
            <a:endParaRPr lang="en-US" altLang="zh-CN" sz="2000" dirty="0" smtClean="0">
              <a:latin typeface="Calibri" pitchFamily="34" charset="0"/>
            </a:endParaRPr>
          </a:p>
          <a:p>
            <a:pPr marL="0" indent="0">
              <a:buNone/>
            </a:pPr>
            <a:endParaRPr lang="en-US" dirty="0" smtClean="0"/>
          </a:p>
        </p:txBody>
      </p:sp>
      <p:sp>
        <p:nvSpPr>
          <p:cNvPr id="3" name="Slide Number Placeholder 2"/>
          <p:cNvSpPr>
            <a:spLocks noGrp="1"/>
          </p:cNvSpPr>
          <p:nvPr>
            <p:ph type="sldNum" sz="quarter" idx="12"/>
          </p:nvPr>
        </p:nvSpPr>
        <p:spPr/>
        <p:txBody>
          <a:bodyPr/>
          <a:lstStyle/>
          <a:p>
            <a:pPr>
              <a:defRPr/>
            </a:pPr>
            <a:fld id="{76F01CF8-2A7B-46BF-97A3-F2E968DAB3EA}" type="slidenum">
              <a:rPr lang="zh-CN" altLang="en-US" smtClean="0"/>
              <a:pPr>
                <a:defRPr/>
              </a:pPr>
              <a:t>10</a:t>
            </a:fld>
            <a:endParaRPr lang="en-US" altLang="zh-CN"/>
          </a:p>
        </p:txBody>
      </p:sp>
      <p:pic>
        <p:nvPicPr>
          <p:cNvPr id="13" name="Picture 12"/>
          <p:cNvPicPr/>
          <p:nvPr/>
        </p:nvPicPr>
        <p:blipFill>
          <a:blip r:embed="rId3">
            <a:extLst>
              <a:ext uri="{28A0092B-C50C-407E-A947-70E740481C1C}">
                <a14:useLocalDpi xmlns:a14="http://schemas.microsoft.com/office/drawing/2010/main" val="0"/>
              </a:ext>
            </a:extLst>
          </a:blip>
          <a:srcRect l="25908" t="11069" r="27238" b="8333"/>
          <a:stretch>
            <a:fillRect/>
          </a:stretch>
        </p:blipFill>
        <p:spPr bwMode="auto">
          <a:xfrm>
            <a:off x="4283968" y="921886"/>
            <a:ext cx="4380865" cy="4242435"/>
          </a:xfrm>
          <a:prstGeom prst="rect">
            <a:avLst/>
          </a:prstGeom>
          <a:noFill/>
          <a:ln>
            <a:noFill/>
          </a:ln>
        </p:spPr>
      </p:pic>
      <p:sp>
        <p:nvSpPr>
          <p:cNvPr id="6" name="TextBox 5"/>
          <p:cNvSpPr txBox="1"/>
          <p:nvPr/>
        </p:nvSpPr>
        <p:spPr>
          <a:xfrm>
            <a:off x="4283968" y="5301208"/>
            <a:ext cx="4380865" cy="954107"/>
          </a:xfrm>
          <a:prstGeom prst="rect">
            <a:avLst/>
          </a:prstGeom>
          <a:noFill/>
        </p:spPr>
        <p:txBody>
          <a:bodyPr wrap="square" rtlCol="0">
            <a:spAutoFit/>
          </a:bodyPr>
          <a:lstStyle/>
          <a:p>
            <a:pPr algn="ctr"/>
            <a:r>
              <a:rPr lang="en-US" altLang="zh-CN" dirty="0" smtClean="0">
                <a:latin typeface="+mn-lt"/>
              </a:rPr>
              <a:t>Website: </a:t>
            </a:r>
            <a:r>
              <a:rPr lang="en-US" altLang="zh-CN" dirty="0">
                <a:latin typeface="+mn-lt"/>
                <a:hlinkClick r:id="rId4"/>
              </a:rPr>
              <a:t>www.china-iprhelpdesk.eu</a:t>
            </a:r>
            <a:r>
              <a:rPr lang="en-US" altLang="zh-CN" dirty="0">
                <a:latin typeface="+mn-lt"/>
              </a:rPr>
              <a:t>  </a:t>
            </a:r>
            <a:endParaRPr lang="en-US" altLang="zh-CN" dirty="0" smtClean="0">
              <a:latin typeface="+mn-lt"/>
            </a:endParaRPr>
          </a:p>
          <a:p>
            <a:pPr algn="ctr"/>
            <a:r>
              <a:rPr lang="en-US" altLang="zh-CN" dirty="0" smtClean="0">
                <a:latin typeface="+mn-lt"/>
              </a:rPr>
              <a:t>Blog:  h</a:t>
            </a:r>
            <a:r>
              <a:rPr lang="en-US" altLang="zh-CN" dirty="0" smtClean="0">
                <a:latin typeface="+mn-lt"/>
                <a:hlinkClick r:id="rId5"/>
              </a:rPr>
              <a:t>ttp</a:t>
            </a:r>
            <a:r>
              <a:rPr lang="en-US" altLang="zh-CN" dirty="0">
                <a:latin typeface="+mn-lt"/>
                <a:hlinkClick r:id="rId5"/>
              </a:rPr>
              <a:t>://www.youripinsider.eu</a:t>
            </a:r>
            <a:r>
              <a:rPr lang="en-US" altLang="zh-CN" dirty="0">
                <a:hlinkClick r:id="rId5"/>
              </a:rPr>
              <a:t>/</a:t>
            </a:r>
            <a:r>
              <a:rPr lang="en-US" altLang="zh-CN" dirty="0"/>
              <a:t> </a:t>
            </a:r>
          </a:p>
          <a:p>
            <a:endParaRPr lang="zh-CN" altLang="en-US" dirty="0"/>
          </a:p>
        </p:txBody>
      </p:sp>
    </p:spTree>
    <p:extLst>
      <p:ext uri="{BB962C8B-B14F-4D97-AF65-F5344CB8AC3E}">
        <p14:creationId xmlns:p14="http://schemas.microsoft.com/office/powerpoint/2010/main" val="112332582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Network of Experts</a:t>
            </a:r>
            <a:endParaRPr lang="zh-CN" altLang="en-US" dirty="0"/>
          </a:p>
        </p:txBody>
      </p:sp>
      <p:sp>
        <p:nvSpPr>
          <p:cNvPr id="3" name="Content Placeholder 2"/>
          <p:cNvSpPr>
            <a:spLocks noGrp="1"/>
          </p:cNvSpPr>
          <p:nvPr>
            <p:ph idx="1"/>
          </p:nvPr>
        </p:nvSpPr>
        <p:spPr>
          <a:xfrm>
            <a:off x="457200" y="1412776"/>
            <a:ext cx="5410944" cy="4525963"/>
          </a:xfrm>
        </p:spPr>
        <p:txBody>
          <a:bodyPr/>
          <a:lstStyle/>
          <a:p>
            <a:pPr algn="just"/>
            <a:r>
              <a:rPr lang="en-US" altLang="zh-CN" b="1" dirty="0" smtClean="0"/>
              <a:t>Over 100 IP Experts </a:t>
            </a:r>
            <a:r>
              <a:rPr lang="en-US" altLang="zh-CN" dirty="0" smtClean="0"/>
              <a:t>from EU Members States and target regions</a:t>
            </a:r>
          </a:p>
          <a:p>
            <a:pPr algn="just"/>
            <a:r>
              <a:rPr lang="en-US" altLang="zh-CN" dirty="0" smtClean="0"/>
              <a:t>Must have </a:t>
            </a:r>
            <a:r>
              <a:rPr lang="en-US" altLang="zh-CN" b="1" dirty="0" smtClean="0"/>
              <a:t>strong knowledge </a:t>
            </a:r>
            <a:r>
              <a:rPr lang="en-US" altLang="zh-CN" dirty="0" smtClean="0"/>
              <a:t>of </a:t>
            </a:r>
            <a:r>
              <a:rPr lang="en-US" altLang="zh-CN" b="1" dirty="0" smtClean="0"/>
              <a:t>European IPR laws </a:t>
            </a:r>
            <a:r>
              <a:rPr lang="en-US" altLang="zh-CN" dirty="0" smtClean="0"/>
              <a:t>and a minimum of 3 years (junior expert) or 5 years (senior expert) </a:t>
            </a:r>
            <a:r>
              <a:rPr lang="en-US" altLang="zh-CN" b="1" dirty="0" smtClean="0"/>
              <a:t>experience in the target region</a:t>
            </a:r>
          </a:p>
          <a:p>
            <a:pPr algn="just"/>
            <a:r>
              <a:rPr lang="en-US" altLang="zh-CN" dirty="0" smtClean="0"/>
              <a:t>Contracted on </a:t>
            </a:r>
            <a:r>
              <a:rPr lang="en-US" altLang="zh-CN" b="1" dirty="0" smtClean="0"/>
              <a:t>short-term</a:t>
            </a:r>
            <a:r>
              <a:rPr lang="en-US" altLang="zh-CN" dirty="0" smtClean="0"/>
              <a:t> basis to </a:t>
            </a:r>
            <a:r>
              <a:rPr lang="en-US" altLang="zh-CN" b="1" dirty="0" smtClean="0"/>
              <a:t>draft publications and deliver trainings</a:t>
            </a:r>
          </a:p>
          <a:p>
            <a:pPr algn="just"/>
            <a:r>
              <a:rPr lang="en-US" altLang="zh-CN" dirty="0" smtClean="0"/>
              <a:t>Contribute to </a:t>
            </a:r>
            <a:r>
              <a:rPr lang="en-US" altLang="zh-CN" b="1" dirty="0" smtClean="0"/>
              <a:t>blog, biannual Policy Input Report and Helpdesk stakeholder meetings</a:t>
            </a:r>
          </a:p>
          <a:p>
            <a:pPr algn="just"/>
            <a:r>
              <a:rPr lang="en-US" altLang="zh-CN" dirty="0" smtClean="0"/>
              <a:t>Helpdesk provides </a:t>
            </a:r>
            <a:r>
              <a:rPr lang="en-US" altLang="zh-CN" b="1" dirty="0" smtClean="0"/>
              <a:t>quarterly E-bulletin</a:t>
            </a:r>
            <a:r>
              <a:rPr lang="en-US" altLang="zh-CN" dirty="0" smtClean="0"/>
              <a:t> for network members and </a:t>
            </a:r>
            <a:r>
              <a:rPr lang="en-US" altLang="zh-CN" b="1" dirty="0" smtClean="0"/>
              <a:t>inclusion on the ‘Our Experts’ section of the website</a:t>
            </a:r>
          </a:p>
          <a:p>
            <a:endParaRPr lang="zh-CN" altLang="en-US" dirty="0"/>
          </a:p>
        </p:txBody>
      </p:sp>
      <p:sp>
        <p:nvSpPr>
          <p:cNvPr id="4" name="Slide Number Placeholder 3"/>
          <p:cNvSpPr>
            <a:spLocks noGrp="1"/>
          </p:cNvSpPr>
          <p:nvPr>
            <p:ph type="sldNum" sz="quarter" idx="12"/>
          </p:nvPr>
        </p:nvSpPr>
        <p:spPr/>
        <p:txBody>
          <a:bodyPr/>
          <a:lstStyle/>
          <a:p>
            <a:pPr>
              <a:defRPr/>
            </a:pPr>
            <a:fld id="{76F01CF8-2A7B-46BF-97A3-F2E968DAB3EA}" type="slidenum">
              <a:rPr lang="zh-CN" altLang="en-US" smtClean="0"/>
              <a:pPr>
                <a:defRPr/>
              </a:pPr>
              <a:t>11</a:t>
            </a:fld>
            <a:endParaRPr lang="en-US" altLang="zh-CN"/>
          </a:p>
        </p:txBody>
      </p:sp>
      <p:pic>
        <p:nvPicPr>
          <p:cNvPr id="6" name="Picture 3" descr="C:\Users\Jennifer Lee\Desktop\Pictur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492896"/>
            <a:ext cx="2358041" cy="1782620"/>
          </a:xfrm>
          <a:prstGeom prst="rect">
            <a:avLst/>
          </a:prstGeom>
          <a:ln>
            <a:solidFill>
              <a:srgbClr val="C0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89301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altLang="zh-CN" dirty="0" smtClean="0"/>
              <a:t>How We </a:t>
            </a:r>
            <a:r>
              <a:rPr lang="en-US" altLang="zh-CN" dirty="0"/>
              <a:t>C</a:t>
            </a:r>
            <a:r>
              <a:rPr lang="en-US" altLang="zh-CN" dirty="0" smtClean="0"/>
              <a:t>an </a:t>
            </a:r>
            <a:r>
              <a:rPr lang="en-US" altLang="zh-CN" dirty="0"/>
              <a:t>W</a:t>
            </a:r>
            <a:r>
              <a:rPr lang="en-US" altLang="zh-CN" dirty="0" smtClean="0"/>
              <a:t>ork </a:t>
            </a:r>
            <a:r>
              <a:rPr lang="en-US" altLang="zh-CN" dirty="0"/>
              <a:t>W</a:t>
            </a:r>
            <a:r>
              <a:rPr lang="en-US" altLang="zh-CN" dirty="0" smtClean="0"/>
              <a:t>ith </a:t>
            </a:r>
            <a:r>
              <a:rPr lang="en-US" altLang="zh-CN" dirty="0"/>
              <a:t>Y</a:t>
            </a:r>
            <a:r>
              <a:rPr lang="en-US" altLang="zh-CN" dirty="0" smtClean="0"/>
              <a:t>ou</a:t>
            </a:r>
            <a:endParaRPr lang="zh-CN" altLang="en-US" dirty="0"/>
          </a:p>
        </p:txBody>
      </p:sp>
      <p:sp>
        <p:nvSpPr>
          <p:cNvPr id="3" name="Content Placeholder 2"/>
          <p:cNvSpPr>
            <a:spLocks noGrp="1"/>
          </p:cNvSpPr>
          <p:nvPr>
            <p:ph idx="1"/>
          </p:nvPr>
        </p:nvSpPr>
        <p:spPr>
          <a:xfrm>
            <a:off x="467544" y="1052736"/>
            <a:ext cx="8280920" cy="4525963"/>
          </a:xfrm>
        </p:spPr>
        <p:txBody>
          <a:bodyPr/>
          <a:lstStyle/>
          <a:p>
            <a:pPr marL="0" indent="0">
              <a:buNone/>
            </a:pPr>
            <a:endParaRPr lang="en-US" altLang="zh-CN" dirty="0" smtClean="0"/>
          </a:p>
          <a:p>
            <a:pPr algn="just">
              <a:buFont typeface="Arial" panose="020B0604020202020204" pitchFamily="34" charset="0"/>
              <a:buChar char="•"/>
            </a:pPr>
            <a:r>
              <a:rPr lang="en-US" altLang="zh-CN" b="1" dirty="0" smtClean="0"/>
              <a:t>Provide personalised</a:t>
            </a:r>
            <a:r>
              <a:rPr lang="en-US" altLang="zh-CN" b="1" dirty="0"/>
              <a:t> </a:t>
            </a:r>
            <a:r>
              <a:rPr lang="en-US" altLang="zh-CN" b="1" dirty="0" smtClean="0"/>
              <a:t>advice </a:t>
            </a:r>
            <a:r>
              <a:rPr lang="en-US" altLang="zh-CN" dirty="0" smtClean="0"/>
              <a:t>to your member companies </a:t>
            </a:r>
            <a:r>
              <a:rPr lang="en-US" altLang="zh-CN" b="1" dirty="0" smtClean="0"/>
              <a:t>in cooperation with you</a:t>
            </a:r>
          </a:p>
          <a:p>
            <a:pPr algn="just">
              <a:buFont typeface="Arial" panose="020B0604020202020204" pitchFamily="34" charset="0"/>
              <a:buChar char="•"/>
            </a:pPr>
            <a:r>
              <a:rPr lang="en-US" altLang="zh-CN" dirty="0" err="1" smtClean="0"/>
              <a:t>Organise</a:t>
            </a:r>
            <a:r>
              <a:rPr lang="en-US" altLang="zh-CN" dirty="0" smtClean="0"/>
              <a:t> </a:t>
            </a:r>
            <a:r>
              <a:rPr lang="en-US" altLang="zh-CN" b="1" dirty="0" smtClean="0"/>
              <a:t>joint training activities </a:t>
            </a:r>
            <a:r>
              <a:rPr lang="en-US" altLang="zh-CN" dirty="0" smtClean="0"/>
              <a:t>in person or via webinar platform</a:t>
            </a:r>
          </a:p>
          <a:p>
            <a:pPr algn="just">
              <a:buFont typeface="Arial" panose="020B0604020202020204" pitchFamily="34" charset="0"/>
              <a:buChar char="•"/>
            </a:pPr>
            <a:r>
              <a:rPr lang="en-US" altLang="zh-CN" dirty="0" smtClean="0"/>
              <a:t>Provide </a:t>
            </a:r>
            <a:r>
              <a:rPr lang="en-US" altLang="zh-CN" b="1" dirty="0" smtClean="0"/>
              <a:t>training to visiting business delegations </a:t>
            </a:r>
            <a:r>
              <a:rPr lang="en-US" altLang="zh-CN" dirty="0" smtClean="0"/>
              <a:t>pre-departure (know before you go) or on arrival </a:t>
            </a:r>
          </a:p>
          <a:p>
            <a:pPr algn="just">
              <a:buFont typeface="Arial" panose="020B0604020202020204" pitchFamily="34" charset="0"/>
              <a:buChar char="•"/>
            </a:pPr>
            <a:r>
              <a:rPr lang="en-US" altLang="zh-CN" dirty="0" smtClean="0"/>
              <a:t>Provide advance </a:t>
            </a:r>
            <a:r>
              <a:rPr lang="en-US" altLang="zh-CN" dirty="0" smtClean="0"/>
              <a:t>and/or on-the-ground </a:t>
            </a:r>
            <a:r>
              <a:rPr lang="en-US" altLang="zh-CN" b="1" dirty="0" smtClean="0"/>
              <a:t>support </a:t>
            </a:r>
            <a:r>
              <a:rPr lang="en-US" altLang="zh-CN" b="1" dirty="0" smtClean="0"/>
              <a:t>for</a:t>
            </a:r>
            <a:r>
              <a:rPr lang="en-US" altLang="zh-CN" b="1" dirty="0" smtClean="0"/>
              <a:t> </a:t>
            </a:r>
            <a:r>
              <a:rPr lang="en-US" altLang="zh-CN" b="1" dirty="0" smtClean="0"/>
              <a:t>trade fairs </a:t>
            </a:r>
          </a:p>
          <a:p>
            <a:pPr algn="just">
              <a:buFont typeface="Arial" panose="020B0604020202020204" pitchFamily="34" charset="0"/>
              <a:buChar char="•"/>
            </a:pPr>
            <a:r>
              <a:rPr lang="en-US" altLang="zh-CN" dirty="0" smtClean="0"/>
              <a:t>Offer </a:t>
            </a:r>
            <a:r>
              <a:rPr lang="en-US" altLang="zh-CN" b="1" dirty="0" smtClean="0"/>
              <a:t>train-the-trainer sessions </a:t>
            </a:r>
            <a:r>
              <a:rPr lang="en-US" altLang="zh-CN" dirty="0" smtClean="0"/>
              <a:t>for internal staff </a:t>
            </a:r>
          </a:p>
          <a:p>
            <a:pPr algn="just">
              <a:buFont typeface="Arial" panose="020B0604020202020204" pitchFamily="34" charset="0"/>
              <a:buChar char="•"/>
            </a:pPr>
            <a:r>
              <a:rPr lang="en-US" altLang="zh-CN" b="1" dirty="0" smtClean="0">
                <a:solidFill>
                  <a:srgbClr val="FF0000"/>
                </a:solidFill>
              </a:rPr>
              <a:t>**Coming soon** </a:t>
            </a:r>
            <a:r>
              <a:rPr lang="en-US" altLang="zh-CN" b="1" dirty="0" smtClean="0"/>
              <a:t>accredited online train-the-trainer course </a:t>
            </a:r>
          </a:p>
          <a:p>
            <a:pPr algn="just">
              <a:buFont typeface="Arial" panose="020B0604020202020204" pitchFamily="34" charset="0"/>
              <a:buChar char="•"/>
            </a:pPr>
            <a:r>
              <a:rPr lang="en-US" altLang="zh-CN" dirty="0" smtClean="0"/>
              <a:t>Receive </a:t>
            </a:r>
            <a:r>
              <a:rPr lang="en-US" altLang="zh-CN" b="1" dirty="0" smtClean="0"/>
              <a:t>monthly Partner E-bulletin and link </a:t>
            </a:r>
            <a:r>
              <a:rPr lang="en-US" altLang="zh-CN" dirty="0" smtClean="0"/>
              <a:t>on ‘Our Partners’ website page</a:t>
            </a:r>
          </a:p>
          <a:p>
            <a:pPr algn="just">
              <a:buFont typeface="Arial" panose="020B0604020202020204" pitchFamily="34" charset="0"/>
              <a:buChar char="•"/>
            </a:pPr>
            <a:endParaRPr lang="en-US" altLang="zh-CN" dirty="0" smtClean="0"/>
          </a:p>
          <a:p>
            <a:pPr marL="0" indent="0" algn="ctr">
              <a:buNone/>
            </a:pPr>
            <a:r>
              <a:rPr lang="en-US" altLang="zh-CN" b="1" dirty="0">
                <a:solidFill>
                  <a:schemeClr val="tx2">
                    <a:lumMod val="60000"/>
                    <a:lumOff val="40000"/>
                  </a:schemeClr>
                </a:solidFill>
              </a:rPr>
              <a:t>Our network of partners is essential to </a:t>
            </a:r>
            <a:r>
              <a:rPr lang="en-US" altLang="zh-CN" b="1" dirty="0" smtClean="0">
                <a:solidFill>
                  <a:schemeClr val="tx2">
                    <a:lumMod val="60000"/>
                    <a:lumOff val="40000"/>
                  </a:schemeClr>
                </a:solidFill>
              </a:rPr>
              <a:t>reach </a:t>
            </a:r>
            <a:r>
              <a:rPr lang="en-US" altLang="zh-CN" b="1" dirty="0">
                <a:solidFill>
                  <a:schemeClr val="tx2">
                    <a:lumMod val="60000"/>
                    <a:lumOff val="40000"/>
                  </a:schemeClr>
                </a:solidFill>
              </a:rPr>
              <a:t>European SMEs doing business in </a:t>
            </a:r>
            <a:r>
              <a:rPr lang="en-US" altLang="zh-CN" b="1" dirty="0" smtClean="0">
                <a:solidFill>
                  <a:schemeClr val="tx2">
                    <a:lumMod val="60000"/>
                    <a:lumOff val="40000"/>
                  </a:schemeClr>
                </a:solidFill>
              </a:rPr>
              <a:t>or with Mainland </a:t>
            </a:r>
            <a:r>
              <a:rPr lang="en-US" altLang="zh-CN" b="1" dirty="0">
                <a:solidFill>
                  <a:schemeClr val="tx2">
                    <a:lumMod val="60000"/>
                    <a:lumOff val="40000"/>
                  </a:schemeClr>
                </a:solidFill>
              </a:rPr>
              <a:t>China, Hong Kong, Macao and Taiwan </a:t>
            </a:r>
          </a:p>
          <a:p>
            <a:pPr algn="just">
              <a:buFont typeface="Arial" panose="020B0604020202020204" pitchFamily="34" charset="0"/>
              <a:buChar char="•"/>
            </a:pPr>
            <a:endParaRPr lang="en-US" altLang="zh-CN" dirty="0" smtClean="0"/>
          </a:p>
          <a:p>
            <a:pPr algn="just"/>
            <a:endParaRPr lang="en-US" altLang="zh-CN" dirty="0" smtClean="0"/>
          </a:p>
          <a:p>
            <a:endParaRPr lang="en-US" altLang="zh-CN" dirty="0" smtClean="0"/>
          </a:p>
          <a:p>
            <a:pPr marL="0" indent="0">
              <a:buNone/>
            </a:pPr>
            <a:r>
              <a:rPr lang="en-US" altLang="zh-CN" dirty="0" smtClean="0"/>
              <a:t/>
            </a:r>
            <a:br>
              <a:rPr lang="en-US" altLang="zh-CN" dirty="0" smtClean="0"/>
            </a:br>
            <a:endParaRPr lang="zh-CN" altLang="en-US" dirty="0"/>
          </a:p>
        </p:txBody>
      </p:sp>
      <p:sp>
        <p:nvSpPr>
          <p:cNvPr id="4" name="Slide Number Placeholder 3"/>
          <p:cNvSpPr>
            <a:spLocks noGrp="1"/>
          </p:cNvSpPr>
          <p:nvPr>
            <p:ph type="sldNum" sz="quarter" idx="12"/>
          </p:nvPr>
        </p:nvSpPr>
        <p:spPr/>
        <p:txBody>
          <a:bodyPr/>
          <a:lstStyle/>
          <a:p>
            <a:pPr>
              <a:defRPr/>
            </a:pPr>
            <a:fld id="{76F01CF8-2A7B-46BF-97A3-F2E968DAB3EA}" type="slidenum">
              <a:rPr lang="zh-CN" altLang="en-US" smtClean="0"/>
              <a:pPr>
                <a:defRPr/>
              </a:pPr>
              <a:t>12</a:t>
            </a:fld>
            <a:endParaRPr lang="en-US" altLang="zh-CN"/>
          </a:p>
        </p:txBody>
      </p:sp>
    </p:spTree>
    <p:extLst>
      <p:ext uri="{BB962C8B-B14F-4D97-AF65-F5344CB8AC3E}">
        <p14:creationId xmlns:p14="http://schemas.microsoft.com/office/powerpoint/2010/main" val="286996927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64322" y="932027"/>
            <a:ext cx="8229600" cy="4525963"/>
          </a:xfrm>
        </p:spPr>
        <p:txBody>
          <a:bodyPr/>
          <a:lstStyle/>
          <a:p>
            <a:pPr marL="0" indent="0" algn="ctr">
              <a:buNone/>
            </a:pPr>
            <a:r>
              <a:rPr lang="en-US" dirty="0" smtClean="0">
                <a:solidFill>
                  <a:srgbClr val="0065A2"/>
                </a:solidFill>
                <a:latin typeface="+mj-lt"/>
                <a:ea typeface="+mj-ea"/>
                <a:cs typeface="+mj-cs"/>
              </a:rPr>
              <a:t>The </a:t>
            </a:r>
            <a:r>
              <a:rPr lang="en-US" b="1" dirty="0" smtClean="0">
                <a:solidFill>
                  <a:srgbClr val="0065A2"/>
                </a:solidFill>
                <a:latin typeface="+mj-lt"/>
                <a:ea typeface="+mj-ea"/>
                <a:cs typeface="+mj-cs"/>
              </a:rPr>
              <a:t>China IPR SME Helpdesk </a:t>
            </a:r>
            <a:r>
              <a:rPr lang="en-US" dirty="0">
                <a:solidFill>
                  <a:srgbClr val="0065A2"/>
                </a:solidFill>
                <a:latin typeface="+mj-lt"/>
                <a:ea typeface="+mj-ea"/>
                <a:cs typeface="+mj-cs"/>
              </a:rPr>
              <a:t>provides </a:t>
            </a:r>
            <a:r>
              <a:rPr lang="en-US" b="1" dirty="0">
                <a:solidFill>
                  <a:srgbClr val="0065A2"/>
                </a:solidFill>
                <a:latin typeface="+mj-lt"/>
                <a:ea typeface="+mj-ea"/>
                <a:cs typeface="+mj-cs"/>
              </a:rPr>
              <a:t>free, confidential, business-focused advice</a:t>
            </a:r>
            <a:r>
              <a:rPr lang="en-US" dirty="0">
                <a:solidFill>
                  <a:srgbClr val="0065A2"/>
                </a:solidFill>
                <a:latin typeface="+mj-lt"/>
                <a:ea typeface="+mj-ea"/>
                <a:cs typeface="+mj-cs"/>
              </a:rPr>
              <a:t> to European Small and Medium Enterprises (SMEs</a:t>
            </a:r>
            <a:r>
              <a:rPr lang="en-US" dirty="0" smtClean="0">
                <a:solidFill>
                  <a:srgbClr val="0065A2"/>
                </a:solidFill>
                <a:latin typeface="+mj-lt"/>
                <a:ea typeface="+mj-ea"/>
                <a:cs typeface="+mj-cs"/>
              </a:rPr>
              <a:t>) relating </a:t>
            </a:r>
            <a:r>
              <a:rPr lang="en-US" dirty="0">
                <a:solidFill>
                  <a:srgbClr val="0065A2"/>
                </a:solidFill>
                <a:latin typeface="+mj-lt"/>
                <a:ea typeface="+mj-ea"/>
                <a:cs typeface="+mj-cs"/>
              </a:rPr>
              <a:t>to </a:t>
            </a:r>
            <a:r>
              <a:rPr lang="en-US" b="1" dirty="0" smtClean="0">
                <a:solidFill>
                  <a:srgbClr val="0065A2"/>
                </a:solidFill>
                <a:latin typeface="+mj-lt"/>
                <a:ea typeface="+mj-ea"/>
                <a:cs typeface="+mj-cs"/>
              </a:rPr>
              <a:t>IPR</a:t>
            </a:r>
            <a:r>
              <a:rPr lang="en-US" dirty="0">
                <a:solidFill>
                  <a:srgbClr val="0065A2"/>
                </a:solidFill>
                <a:latin typeface="+mj-lt"/>
                <a:ea typeface="+mj-ea"/>
                <a:cs typeface="+mj-cs"/>
              </a:rPr>
              <a:t> </a:t>
            </a:r>
            <a:r>
              <a:rPr lang="en-US" dirty="0" smtClean="0">
                <a:solidFill>
                  <a:srgbClr val="0065A2"/>
                </a:solidFill>
                <a:latin typeface="+mj-lt"/>
                <a:ea typeface="+mj-ea"/>
                <a:cs typeface="+mj-cs"/>
              </a:rPr>
              <a:t>in China</a:t>
            </a:r>
          </a:p>
          <a:p>
            <a:pPr marL="0" indent="0" algn="ctr">
              <a:buNone/>
            </a:pPr>
            <a:endParaRPr lang="en-US" dirty="0" smtClean="0">
              <a:solidFill>
                <a:srgbClr val="0065A2"/>
              </a:solidFill>
              <a:latin typeface="+mj-lt"/>
              <a:ea typeface="+mj-ea"/>
              <a:cs typeface="+mj-cs"/>
            </a:endParaRPr>
          </a:p>
          <a:p>
            <a:pPr marL="457200" lvl="1" indent="0" algn="ctr">
              <a:spcBef>
                <a:spcPct val="0"/>
              </a:spcBef>
              <a:spcAft>
                <a:spcPts val="600"/>
              </a:spcAft>
              <a:buFont typeface="Wingdings" pitchFamily="2" charset="2"/>
              <a:buChar char="v"/>
            </a:pPr>
            <a:r>
              <a:rPr lang="en-US" sz="2000" b="1" i="1" dirty="0" smtClean="0">
                <a:solidFill>
                  <a:srgbClr val="000000"/>
                </a:solidFill>
                <a:latin typeface="+mj-lt"/>
                <a:ea typeface="SimSun" pitchFamily="2" charset="-122"/>
              </a:rPr>
              <a:t>Enquiry Helpline: </a:t>
            </a:r>
            <a:r>
              <a:rPr lang="en-US" sz="2000" b="1" dirty="0" smtClean="0">
                <a:solidFill>
                  <a:prstClr val="black"/>
                </a:solidFill>
                <a:latin typeface="+mj-lt"/>
                <a:cs typeface="Arial" charset="0"/>
                <a:hlinkClick r:id="rId2"/>
              </a:rPr>
              <a:t>question@china-iprhelpdesk.eu</a:t>
            </a:r>
            <a:r>
              <a:rPr lang="en-US" sz="2000" b="1" dirty="0" smtClean="0">
                <a:solidFill>
                  <a:prstClr val="black"/>
                </a:solidFill>
                <a:latin typeface="+mj-lt"/>
                <a:cs typeface="Arial" charset="0"/>
              </a:rPr>
              <a:t> </a:t>
            </a:r>
          </a:p>
          <a:p>
            <a:pPr marL="457200" lvl="1" indent="0" algn="ctr">
              <a:spcBef>
                <a:spcPct val="0"/>
              </a:spcBef>
              <a:spcAft>
                <a:spcPts val="600"/>
              </a:spcAft>
              <a:buFont typeface="Wingdings" pitchFamily="2" charset="2"/>
              <a:buChar char="v"/>
            </a:pPr>
            <a:r>
              <a:rPr lang="en-US" sz="2000" b="1" i="1" dirty="0" smtClean="0">
                <a:solidFill>
                  <a:srgbClr val="000000"/>
                </a:solidFill>
                <a:latin typeface="+mj-lt"/>
                <a:ea typeface="SimSun" pitchFamily="2" charset="-122"/>
              </a:rPr>
              <a:t>Online Services: </a:t>
            </a:r>
            <a:r>
              <a:rPr lang="en-GB" sz="2000" b="1" dirty="0" smtClean="0">
                <a:solidFill>
                  <a:prstClr val="black"/>
                </a:solidFill>
                <a:latin typeface="+mj-lt"/>
                <a:cs typeface="Arial" charset="0"/>
                <a:hlinkClick r:id="rId3"/>
              </a:rPr>
              <a:t>www.china-iprhelpdesk.eu</a:t>
            </a:r>
            <a:r>
              <a:rPr lang="en-GB" sz="2000" b="1" dirty="0" smtClean="0">
                <a:solidFill>
                  <a:prstClr val="black"/>
                </a:solidFill>
                <a:latin typeface="+mj-lt"/>
                <a:cs typeface="Arial" charset="0"/>
              </a:rPr>
              <a:t> </a:t>
            </a:r>
            <a:endParaRPr lang="en-GB" sz="2000" b="1" dirty="0">
              <a:solidFill>
                <a:prstClr val="black"/>
              </a:solidFill>
              <a:latin typeface="+mj-lt"/>
              <a:cs typeface="Arial" charset="0"/>
            </a:endParaRPr>
          </a:p>
          <a:p>
            <a:pPr marL="457200" lvl="1" indent="0" algn="ctr" fontAlgn="auto">
              <a:spcBef>
                <a:spcPts val="0"/>
              </a:spcBef>
              <a:spcAft>
                <a:spcPts val="600"/>
              </a:spcAft>
              <a:buNone/>
            </a:pPr>
            <a:endParaRPr lang="en-GB" sz="2000" u="sng" dirty="0" smtClean="0">
              <a:latin typeface="+mj-lt"/>
            </a:endParaRPr>
          </a:p>
          <a:p>
            <a:pPr marL="0" lvl="0" indent="0" algn="ctr" fontAlgn="auto">
              <a:spcBef>
                <a:spcPts val="0"/>
              </a:spcBef>
              <a:spcAft>
                <a:spcPts val="0"/>
              </a:spcAft>
              <a:buNone/>
            </a:pPr>
            <a:r>
              <a:rPr lang="en-GB" dirty="0">
                <a:solidFill>
                  <a:srgbClr val="0065A2"/>
                </a:solidFill>
                <a:latin typeface="+mj-lt"/>
                <a:ea typeface="+mj-ea"/>
                <a:cs typeface="+mj-cs"/>
              </a:rPr>
              <a:t>For more information about our services and how the </a:t>
            </a:r>
            <a:r>
              <a:rPr lang="en-GB" dirty="0" smtClean="0">
                <a:solidFill>
                  <a:srgbClr val="0065A2"/>
                </a:solidFill>
                <a:latin typeface="+mj-lt"/>
                <a:ea typeface="+mj-ea"/>
                <a:cs typeface="+mj-cs"/>
              </a:rPr>
              <a:t>China IPR </a:t>
            </a:r>
            <a:r>
              <a:rPr lang="en-GB" dirty="0">
                <a:solidFill>
                  <a:srgbClr val="0065A2"/>
                </a:solidFill>
                <a:latin typeface="+mj-lt"/>
                <a:ea typeface="+mj-ea"/>
                <a:cs typeface="+mj-cs"/>
              </a:rPr>
              <a:t>SME Helpdesk can add value to </a:t>
            </a:r>
            <a:r>
              <a:rPr lang="en-GB" dirty="0" smtClean="0">
                <a:solidFill>
                  <a:srgbClr val="0065A2"/>
                </a:solidFill>
                <a:latin typeface="+mj-lt"/>
                <a:ea typeface="+mj-ea"/>
                <a:cs typeface="+mj-cs"/>
              </a:rPr>
              <a:t>EU SMEs</a:t>
            </a:r>
            <a:r>
              <a:rPr lang="en-GB" dirty="0">
                <a:solidFill>
                  <a:srgbClr val="0065A2"/>
                </a:solidFill>
                <a:latin typeface="+mj-lt"/>
                <a:ea typeface="+mj-ea"/>
                <a:cs typeface="+mj-cs"/>
              </a:rPr>
              <a:t>, please </a:t>
            </a:r>
            <a:r>
              <a:rPr lang="en-GB" dirty="0" smtClean="0">
                <a:solidFill>
                  <a:srgbClr val="0065A2"/>
                </a:solidFill>
                <a:latin typeface="+mj-lt"/>
                <a:ea typeface="+mj-ea"/>
                <a:cs typeface="+mj-cs"/>
              </a:rPr>
              <a:t>contact:</a:t>
            </a:r>
            <a:r>
              <a:rPr lang="en-US" dirty="0">
                <a:solidFill>
                  <a:srgbClr val="0065A2"/>
                </a:solidFill>
                <a:latin typeface="+mj-lt"/>
                <a:ea typeface="+mj-ea"/>
                <a:cs typeface="+mj-cs"/>
              </a:rPr>
              <a:t> </a:t>
            </a:r>
            <a:endParaRPr lang="en-US" dirty="0" smtClean="0">
              <a:solidFill>
                <a:srgbClr val="0065A2"/>
              </a:solidFill>
              <a:latin typeface="+mj-lt"/>
              <a:ea typeface="+mj-ea"/>
              <a:cs typeface="+mj-cs"/>
            </a:endParaRPr>
          </a:p>
          <a:p>
            <a:pPr marL="0" lvl="0" indent="0" algn="ctr" fontAlgn="auto">
              <a:spcBef>
                <a:spcPts val="0"/>
              </a:spcBef>
              <a:spcAft>
                <a:spcPts val="0"/>
              </a:spcAft>
              <a:buNone/>
            </a:pPr>
            <a:endParaRPr lang="en-US" dirty="0" smtClean="0">
              <a:solidFill>
                <a:srgbClr val="0065A2"/>
              </a:solidFill>
              <a:latin typeface="+mj-lt"/>
              <a:ea typeface="+mj-ea"/>
              <a:cs typeface="+mj-cs"/>
            </a:endParaRPr>
          </a:p>
          <a:p>
            <a:pPr marL="0" lvl="0" indent="0" algn="ctr" fontAlgn="auto">
              <a:spcBef>
                <a:spcPts val="0"/>
              </a:spcBef>
              <a:spcAft>
                <a:spcPts val="0"/>
              </a:spcAft>
              <a:buNone/>
            </a:pPr>
            <a:r>
              <a:rPr lang="en-US" b="1" dirty="0" smtClean="0">
                <a:latin typeface="+mj-lt"/>
              </a:rPr>
              <a:t>Naomi Saunders </a:t>
            </a:r>
            <a:r>
              <a:rPr lang="en-US" b="1" dirty="0" smtClean="0">
                <a:solidFill>
                  <a:srgbClr val="FF0000"/>
                </a:solidFill>
                <a:latin typeface="+mj-lt"/>
                <a:hlinkClick r:id="rId4"/>
              </a:rPr>
              <a:t>naomi.saunders@china-iprhelpdesk.eu</a:t>
            </a:r>
            <a:endParaRPr lang="en-US" b="1" dirty="0" smtClean="0">
              <a:solidFill>
                <a:srgbClr val="FF0000"/>
              </a:solidFill>
              <a:latin typeface="+mj-lt"/>
            </a:endParaRPr>
          </a:p>
          <a:p>
            <a:pPr marL="0" lvl="0" indent="0" algn="ctr" fontAlgn="auto">
              <a:spcBef>
                <a:spcPts val="0"/>
              </a:spcBef>
              <a:spcAft>
                <a:spcPts val="0"/>
              </a:spcAft>
              <a:buNone/>
            </a:pPr>
            <a:r>
              <a:rPr lang="en-US" b="1" dirty="0" smtClean="0">
                <a:latin typeface="+mj-lt"/>
                <a:cs typeface="Arial" charset="0"/>
              </a:rPr>
              <a:t>Tel: +86 10 64622066 ext. 87</a:t>
            </a:r>
            <a:endParaRPr lang="en-US" b="1" dirty="0">
              <a:latin typeface="+mj-lt"/>
              <a:cs typeface="Arial" charset="0"/>
            </a:endParaRPr>
          </a:p>
          <a:p>
            <a:pPr marL="0" indent="0">
              <a:buFont typeface="Arial" charset="0"/>
              <a:buNone/>
            </a:pPr>
            <a:endParaRPr lang="en-US" sz="1600" b="1" dirty="0" smtClean="0">
              <a:solidFill>
                <a:srgbClr val="FF0000"/>
              </a:solidFill>
            </a:endParaRPr>
          </a:p>
          <a:p>
            <a:pPr marL="0" indent="0">
              <a:buFont typeface="Arial" charset="0"/>
              <a:buNone/>
            </a:pPr>
            <a:endParaRPr lang="en-US" sz="2000" dirty="0" smtClean="0"/>
          </a:p>
        </p:txBody>
      </p:sp>
      <p:grpSp>
        <p:nvGrpSpPr>
          <p:cNvPr id="4" name="Group 3"/>
          <p:cNvGrpSpPr/>
          <p:nvPr/>
        </p:nvGrpSpPr>
        <p:grpSpPr>
          <a:xfrm>
            <a:off x="3157748" y="5147330"/>
            <a:ext cx="3050761" cy="962756"/>
            <a:chOff x="228600" y="5446115"/>
            <a:chExt cx="3050761" cy="962756"/>
          </a:xfrm>
        </p:grpSpPr>
        <p:pic>
          <p:nvPicPr>
            <p:cNvPr id="6" name="Picture 10" descr="twitter.jpeg"/>
            <p:cNvPicPr>
              <a:picLocks noChangeAspect="1"/>
            </p:cNvPicPr>
            <p:nvPr/>
          </p:nvPicPr>
          <p:blipFill>
            <a:blip r:embed="rId5" cstate="print">
              <a:clrChange>
                <a:clrFrom>
                  <a:srgbClr val="FFFAFF"/>
                </a:clrFrom>
                <a:clrTo>
                  <a:srgbClr val="FFFAFF">
                    <a:alpha val="0"/>
                  </a:srgbClr>
                </a:clrTo>
              </a:clrChange>
              <a:extLst>
                <a:ext uri="{28A0092B-C50C-407E-A947-70E740481C1C}">
                  <a14:useLocalDpi xmlns:a14="http://schemas.microsoft.com/office/drawing/2010/main" val="0"/>
                </a:ext>
              </a:extLst>
            </a:blip>
            <a:srcRect/>
            <a:stretch>
              <a:fillRect/>
            </a:stretch>
          </p:blipFill>
          <p:spPr bwMode="auto">
            <a:xfrm>
              <a:off x="990600" y="5457990"/>
              <a:ext cx="649118" cy="67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facebook.jpe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5492102"/>
              <a:ext cx="680019" cy="68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1108" y="5492102"/>
              <a:ext cx="678253" cy="6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http://ts4.mm.bing.net/th?id=H.4592115470893379&amp;pid=15.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6106" y="5446115"/>
              <a:ext cx="958640" cy="96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pPr>
              <a:defRPr/>
            </a:pPr>
            <a:fld id="{76F01CF8-2A7B-46BF-97A3-F2E968DAB3EA}" type="slidenum">
              <a:rPr lang="zh-CN" altLang="en-US" smtClean="0"/>
              <a:pPr>
                <a:defRPr/>
              </a:pPr>
              <a:t>13</a:t>
            </a:fld>
            <a:endParaRPr lang="en-US" altLang="zh-CN"/>
          </a:p>
        </p:txBody>
      </p:sp>
    </p:spTree>
    <p:extLst>
      <p:ext uri="{BB962C8B-B14F-4D97-AF65-F5344CB8AC3E}">
        <p14:creationId xmlns:p14="http://schemas.microsoft.com/office/powerpoint/2010/main" val="109183136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6988"/>
            <a:ext cx="6491288" cy="1143001"/>
          </a:xfrm>
        </p:spPr>
        <p:txBody>
          <a:bodyPr/>
          <a:lstStyle/>
          <a:p>
            <a:r>
              <a:rPr lang="en-US" altLang="en-US" sz="4000" dirty="0" smtClean="0"/>
              <a:t>The China IPR SME Helpdesk</a:t>
            </a:r>
            <a:endParaRPr lang="en-US" altLang="en-US" sz="4000" dirty="0" smtClean="0">
              <a:solidFill>
                <a:srgbClr val="FFFF00"/>
              </a:solidFill>
            </a:endParaRPr>
          </a:p>
        </p:txBody>
      </p:sp>
      <p:sp>
        <p:nvSpPr>
          <p:cNvPr id="7171" name="Rectangle 3"/>
          <p:cNvSpPr>
            <a:spLocks noChangeArrowheads="1"/>
          </p:cNvSpPr>
          <p:nvPr/>
        </p:nvSpPr>
        <p:spPr bwMode="auto">
          <a:xfrm>
            <a:off x="1979613" y="2381979"/>
            <a:ext cx="612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FontTx/>
              <a:buNone/>
            </a:pPr>
            <a:r>
              <a:rPr lang="en-US" altLang="en-US" sz="2000" dirty="0">
                <a:cs typeface="Arial" charset="0"/>
              </a:rPr>
              <a:t>Raising awareness and preparing SMEs for IPR issues in </a:t>
            </a:r>
            <a:r>
              <a:rPr lang="en-US" altLang="en-US" sz="2000" b="1" dirty="0" smtClean="0">
                <a:cs typeface="Arial" charset="0"/>
              </a:rPr>
              <a:t>China, Hong Kong, Macao and Taiwan</a:t>
            </a:r>
            <a:r>
              <a:rPr lang="en-US" altLang="en-US" sz="2000" b="1" i="1" dirty="0">
                <a:cs typeface="Arial" charset="0"/>
              </a:rPr>
              <a:t> </a:t>
            </a:r>
          </a:p>
        </p:txBody>
      </p:sp>
      <p:sp>
        <p:nvSpPr>
          <p:cNvPr id="5" name="Right Arrow 4"/>
          <p:cNvSpPr/>
          <p:nvPr/>
        </p:nvSpPr>
        <p:spPr>
          <a:xfrm>
            <a:off x="539552" y="1162844"/>
            <a:ext cx="1223963" cy="792163"/>
          </a:xfrm>
          <a:prstGeom prst="rightArrow">
            <a:avLst/>
          </a:prstGeom>
          <a:ln/>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smtClean="0">
              <a:solidFill>
                <a:srgbClr val="FFFFFF"/>
              </a:solidFill>
              <a:latin typeface="Calibri" pitchFamily="34" charset="0"/>
            </a:endParaRPr>
          </a:p>
        </p:txBody>
      </p:sp>
      <p:sp>
        <p:nvSpPr>
          <p:cNvPr id="7" name="Right Arrow 6"/>
          <p:cNvSpPr/>
          <p:nvPr/>
        </p:nvSpPr>
        <p:spPr>
          <a:xfrm>
            <a:off x="539899" y="2381979"/>
            <a:ext cx="1223963" cy="792163"/>
          </a:xfrm>
          <a:prstGeom prst="rightArrow">
            <a:avLst/>
          </a:prstGeom>
          <a:ln/>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smtClean="0">
              <a:solidFill>
                <a:srgbClr val="FFFFFF"/>
              </a:solidFill>
              <a:latin typeface="Calibri" pitchFamily="34" charset="0"/>
            </a:endParaRPr>
          </a:p>
        </p:txBody>
      </p:sp>
      <p:sp>
        <p:nvSpPr>
          <p:cNvPr id="8" name="Right Arrow 7"/>
          <p:cNvSpPr/>
          <p:nvPr/>
        </p:nvSpPr>
        <p:spPr>
          <a:xfrm>
            <a:off x="549945" y="3417035"/>
            <a:ext cx="1223963" cy="792162"/>
          </a:xfrm>
          <a:prstGeom prst="rightArrow">
            <a:avLst/>
          </a:prstGeom>
          <a:ln/>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smtClean="0">
              <a:solidFill>
                <a:srgbClr val="FFFFFF"/>
              </a:solidFill>
              <a:latin typeface="Calibri" pitchFamily="34" charset="0"/>
            </a:endParaRPr>
          </a:p>
        </p:txBody>
      </p:sp>
      <p:sp>
        <p:nvSpPr>
          <p:cNvPr id="9" name="Rectangle 8"/>
          <p:cNvSpPr/>
          <p:nvPr/>
        </p:nvSpPr>
        <p:spPr>
          <a:xfrm>
            <a:off x="1979613" y="1311275"/>
            <a:ext cx="6102947" cy="707886"/>
          </a:xfrm>
          <a:prstGeom prst="rect">
            <a:avLst/>
          </a:prstGeom>
        </p:spPr>
        <p:txBody>
          <a:bodyPr wrap="square">
            <a:spAutoFit/>
          </a:bodyPr>
          <a:lstStyle/>
          <a:p>
            <a:pPr algn="just">
              <a:defRPr/>
            </a:pPr>
            <a:r>
              <a:rPr lang="en-US" sz="2000" dirty="0">
                <a:latin typeface="+mj-lt"/>
                <a:ea typeface="宋体" charset="-122"/>
                <a:cs typeface="Arial" charset="0"/>
              </a:rPr>
              <a:t>Information and services </a:t>
            </a:r>
            <a:r>
              <a:rPr lang="en-US" sz="2000" b="1" dirty="0">
                <a:latin typeface="+mj-lt"/>
                <a:ea typeface="宋体" charset="-122"/>
                <a:cs typeface="Arial" charset="0"/>
              </a:rPr>
              <a:t>free of charge </a:t>
            </a:r>
            <a:r>
              <a:rPr lang="en-US" sz="2000" dirty="0" smtClean="0">
                <a:latin typeface="+mj-lt"/>
                <a:ea typeface="宋体" charset="-122"/>
                <a:cs typeface="Arial" charset="0"/>
              </a:rPr>
              <a:t>for  European SMEs and intermediary </a:t>
            </a:r>
            <a:r>
              <a:rPr lang="en-US" sz="2000" dirty="0" err="1" smtClean="0">
                <a:latin typeface="+mj-lt"/>
                <a:ea typeface="宋体" charset="-122"/>
                <a:cs typeface="Arial" charset="0"/>
              </a:rPr>
              <a:t>organisations</a:t>
            </a:r>
            <a:endParaRPr lang="en-US" sz="2000" b="1" dirty="0">
              <a:latin typeface="+mj-lt"/>
              <a:ea typeface="宋体" charset="-122"/>
              <a:cs typeface="Arial" charset="0"/>
            </a:endParaRPr>
          </a:p>
        </p:txBody>
      </p:sp>
      <p:sp>
        <p:nvSpPr>
          <p:cNvPr id="10" name="Rectangle 9"/>
          <p:cNvSpPr/>
          <p:nvPr/>
        </p:nvSpPr>
        <p:spPr>
          <a:xfrm>
            <a:off x="1979613" y="3378200"/>
            <a:ext cx="6121400" cy="707886"/>
          </a:xfrm>
          <a:prstGeom prst="rect">
            <a:avLst/>
          </a:prstGeom>
        </p:spPr>
        <p:txBody>
          <a:bodyPr>
            <a:spAutoFit/>
          </a:bodyPr>
          <a:lstStyle/>
          <a:p>
            <a:pPr algn="just">
              <a:defRPr/>
            </a:pPr>
            <a:r>
              <a:rPr lang="en-US" sz="2000" b="1" dirty="0">
                <a:latin typeface="+mj-lt"/>
                <a:ea typeface="宋体" pitchFamily="-106" charset="-122"/>
              </a:rPr>
              <a:t>Business-focused and practical </a:t>
            </a:r>
            <a:r>
              <a:rPr lang="en-US" sz="2000" dirty="0">
                <a:latin typeface="+mj-lt"/>
                <a:ea typeface="宋体" pitchFamily="-106" charset="-122"/>
              </a:rPr>
              <a:t>first-line </a:t>
            </a:r>
            <a:r>
              <a:rPr lang="en-US" sz="2000" dirty="0" smtClean="0">
                <a:latin typeface="+mj-lt"/>
                <a:ea typeface="宋体" pitchFamily="-106" charset="-122"/>
              </a:rPr>
              <a:t>advice encouraging proactive IPR protection</a:t>
            </a:r>
            <a:endParaRPr lang="en-US" sz="2000" dirty="0">
              <a:latin typeface="+mj-lt"/>
            </a:endParaRPr>
          </a:p>
        </p:txBody>
      </p:sp>
      <p:sp>
        <p:nvSpPr>
          <p:cNvPr id="12" name="Right Arrow 11"/>
          <p:cNvSpPr/>
          <p:nvPr/>
        </p:nvSpPr>
        <p:spPr>
          <a:xfrm>
            <a:off x="539899" y="4492831"/>
            <a:ext cx="1223963" cy="792162"/>
          </a:xfrm>
          <a:prstGeom prst="rightArrow">
            <a:avLst/>
          </a:prstGeom>
          <a:ln/>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smtClean="0">
              <a:solidFill>
                <a:srgbClr val="FFFFFF"/>
              </a:solidFill>
              <a:latin typeface="Calibri" pitchFamily="34" charset="0"/>
            </a:endParaRPr>
          </a:p>
        </p:txBody>
      </p:sp>
      <p:sp>
        <p:nvSpPr>
          <p:cNvPr id="7186" name="Rectangle 12"/>
          <p:cNvSpPr>
            <a:spLocks noChangeArrowheads="1"/>
          </p:cNvSpPr>
          <p:nvPr/>
        </p:nvSpPr>
        <p:spPr bwMode="auto">
          <a:xfrm>
            <a:off x="1961160" y="4454730"/>
            <a:ext cx="612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FontTx/>
              <a:buNone/>
            </a:pPr>
            <a:r>
              <a:rPr lang="en-US" altLang="en-US" sz="2000" dirty="0">
                <a:cs typeface="Arial" charset="0"/>
              </a:rPr>
              <a:t>Delivering </a:t>
            </a:r>
            <a:r>
              <a:rPr lang="en-US" altLang="en-US" sz="2000" b="1" dirty="0">
                <a:cs typeface="Arial" charset="0"/>
              </a:rPr>
              <a:t>IPR business </a:t>
            </a:r>
            <a:r>
              <a:rPr lang="en-US" altLang="en-US" sz="2000" b="1" dirty="0" smtClean="0">
                <a:cs typeface="Arial" charset="0"/>
              </a:rPr>
              <a:t>tools,</a:t>
            </a:r>
            <a:r>
              <a:rPr lang="en-US" altLang="en-US" sz="2000" dirty="0" smtClean="0">
                <a:cs typeface="Arial" charset="0"/>
              </a:rPr>
              <a:t> </a:t>
            </a:r>
            <a:r>
              <a:rPr lang="en-US" altLang="en-US" sz="2000" b="1" dirty="0">
                <a:cs typeface="Arial" charset="0"/>
              </a:rPr>
              <a:t>self-help </a:t>
            </a:r>
            <a:r>
              <a:rPr lang="en-US" altLang="en-US" sz="2000" b="1" dirty="0" smtClean="0">
                <a:cs typeface="Arial" charset="0"/>
              </a:rPr>
              <a:t>solutions and dedicated helpline</a:t>
            </a:r>
            <a:endParaRPr lang="en-US" altLang="en-US" sz="2000" dirty="0">
              <a:cs typeface="Arial" charset="0"/>
            </a:endParaRPr>
          </a:p>
        </p:txBody>
      </p:sp>
      <p:sp>
        <p:nvSpPr>
          <p:cNvPr id="13" name="Rectangle 10"/>
          <p:cNvSpPr>
            <a:spLocks noChangeArrowheads="1"/>
          </p:cNvSpPr>
          <p:nvPr/>
        </p:nvSpPr>
        <p:spPr bwMode="auto">
          <a:xfrm>
            <a:off x="1511300" y="5517232"/>
            <a:ext cx="6121400" cy="830997"/>
          </a:xfrm>
          <a:prstGeom prst="rect">
            <a:avLst/>
          </a:prstGeom>
          <a:solidFill>
            <a:schemeClr val="accent2">
              <a:lumMod val="20000"/>
              <a:lumOff val="80000"/>
            </a:schemeClr>
          </a:solidFill>
          <a:ln>
            <a:solidFill>
              <a:srgbClr val="800000"/>
            </a:solidFill>
          </a:ln>
          <a:effectLst>
            <a:outerShdw blurRad="50800" dist="38100" dir="2700000" algn="tl" rotWithShape="0">
              <a:prstClr val="black">
                <a:alpha val="40000"/>
              </a:prstClr>
            </a:outerShdw>
          </a:effectLst>
          <a:extLst/>
        </p:spPr>
        <p:txBody>
          <a:bodyPr>
            <a:spAutoFit/>
          </a:bodyPr>
          <a:lstStyle/>
          <a:p>
            <a:pPr>
              <a:defRPr/>
            </a:pPr>
            <a:r>
              <a:rPr lang="en-US" sz="2400" dirty="0" smtClean="0">
                <a:latin typeface="Calibri" pitchFamily="34" charset="0"/>
              </a:rPr>
              <a:t>Enabling SMEs </a:t>
            </a:r>
            <a:r>
              <a:rPr lang="en-US" sz="2400" dirty="0">
                <a:latin typeface="Calibri" pitchFamily="34" charset="0"/>
              </a:rPr>
              <a:t>to make </a:t>
            </a:r>
            <a:r>
              <a:rPr lang="en-US" sz="2400" b="1" dirty="0">
                <a:latin typeface="Calibri" pitchFamily="34" charset="0"/>
              </a:rPr>
              <a:t>informed IPR decisions </a:t>
            </a:r>
            <a:r>
              <a:rPr lang="en-US" sz="2400" dirty="0">
                <a:latin typeface="Calibri" pitchFamily="34" charset="0"/>
              </a:rPr>
              <a:t>(protection, </a:t>
            </a:r>
            <a:r>
              <a:rPr lang="en-US" sz="2400" dirty="0" smtClean="0">
                <a:latin typeface="Calibri" pitchFamily="34" charset="0"/>
              </a:rPr>
              <a:t>enforcement and </a:t>
            </a:r>
            <a:r>
              <a:rPr lang="en-US" sz="2400" dirty="0">
                <a:latin typeface="Calibri" pitchFamily="34" charset="0"/>
              </a:rPr>
              <a:t>IP management)</a:t>
            </a:r>
            <a:endParaRPr lang="en-US" sz="2400" i="1" dirty="0">
              <a:latin typeface="Calibri" pitchFamily="34" charset="0"/>
            </a:endParaRPr>
          </a:p>
        </p:txBody>
      </p:sp>
    </p:spTree>
    <p:extLst>
      <p:ext uri="{BB962C8B-B14F-4D97-AF65-F5344CB8AC3E}">
        <p14:creationId xmlns:p14="http://schemas.microsoft.com/office/powerpoint/2010/main" val="13664213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6F01CF8-2A7B-46BF-97A3-F2E968DAB3EA}" type="slidenum">
              <a:rPr lang="zh-CN" altLang="en-US" smtClean="0"/>
              <a:pPr>
                <a:defRPr/>
              </a:pPr>
              <a:t>3</a:t>
            </a:fld>
            <a:endParaRPr lang="en-US" altLang="zh-CN"/>
          </a:p>
        </p:txBody>
      </p:sp>
      <p:sp>
        <p:nvSpPr>
          <p:cNvPr id="7" name="Title 1"/>
          <p:cNvSpPr txBox="1">
            <a:spLocks/>
          </p:cNvSpPr>
          <p:nvPr/>
        </p:nvSpPr>
        <p:spPr bwMode="auto">
          <a:xfrm>
            <a:off x="457200" y="-26988"/>
            <a:ext cx="6491288"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chemeClr val="tx2">
                    <a:lumMod val="60000"/>
                    <a:lumOff val="40000"/>
                  </a:schemeClr>
                </a:solidFill>
                <a:latin typeface="+mj-lt"/>
                <a:ea typeface="宋体" pitchFamily="2" charset="-122"/>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r>
              <a:rPr lang="en-US" altLang="en-US" sz="4000" dirty="0" smtClean="0"/>
              <a:t>The China IPR SME Helpdesk</a:t>
            </a:r>
            <a:endParaRPr lang="en-US" altLang="en-US" sz="4000" dirty="0" smtClean="0">
              <a:solidFill>
                <a:srgbClr val="FFFF00"/>
              </a:solidFill>
            </a:endParaRPr>
          </a:p>
        </p:txBody>
      </p:sp>
      <p:sp>
        <p:nvSpPr>
          <p:cNvPr id="8" name="Rectangle 3"/>
          <p:cNvSpPr>
            <a:spLocks noChangeArrowheads="1"/>
          </p:cNvSpPr>
          <p:nvPr/>
        </p:nvSpPr>
        <p:spPr bwMode="auto">
          <a:xfrm>
            <a:off x="1945172" y="2458392"/>
            <a:ext cx="62992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FontTx/>
              <a:buNone/>
            </a:pPr>
            <a:r>
              <a:rPr lang="en-US" altLang="en-US" sz="2000" b="1" dirty="0" smtClean="0">
                <a:cs typeface="Arial" charset="0"/>
              </a:rPr>
              <a:t>Since 2008 </a:t>
            </a:r>
            <a:r>
              <a:rPr lang="en-US" altLang="en-US" sz="2000" dirty="0" smtClean="0">
                <a:cs typeface="Arial" charset="0"/>
              </a:rPr>
              <a:t>implemented by the </a:t>
            </a:r>
            <a:r>
              <a:rPr lang="en-US" altLang="en-US" sz="2000" b="1" dirty="0" smtClean="0">
                <a:cs typeface="Arial" charset="0"/>
              </a:rPr>
              <a:t>European Union Chamber of Commerce in China and Development SOLUTIONS</a:t>
            </a:r>
            <a:r>
              <a:rPr lang="en-US" altLang="en-US" sz="2000" dirty="0" smtClean="0">
                <a:cs typeface="Arial" charset="0"/>
              </a:rPr>
              <a:t>. Now additional partner, </a:t>
            </a:r>
            <a:r>
              <a:rPr lang="en-US" altLang="en-US" sz="2000" b="1" dirty="0" smtClean="0">
                <a:cs typeface="Arial" charset="0"/>
              </a:rPr>
              <a:t>Europe Business Network</a:t>
            </a:r>
            <a:r>
              <a:rPr lang="en-US" altLang="en-US" sz="2000" dirty="0" smtClean="0">
                <a:cs typeface="Arial" charset="0"/>
              </a:rPr>
              <a:t>, joined the consortium </a:t>
            </a:r>
            <a:endParaRPr lang="en-US" altLang="en-US" sz="2000" b="1" i="1" dirty="0">
              <a:cs typeface="Arial" charset="0"/>
            </a:endParaRPr>
          </a:p>
        </p:txBody>
      </p:sp>
      <p:sp>
        <p:nvSpPr>
          <p:cNvPr id="9" name="Right Arrow 8"/>
          <p:cNvSpPr/>
          <p:nvPr/>
        </p:nvSpPr>
        <p:spPr>
          <a:xfrm>
            <a:off x="539552" y="1162844"/>
            <a:ext cx="1223963" cy="792163"/>
          </a:xfrm>
          <a:prstGeom prst="rightArrow">
            <a:avLst/>
          </a:prstGeom>
          <a:ln/>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smtClean="0">
              <a:solidFill>
                <a:srgbClr val="FFFFFF"/>
              </a:solidFill>
              <a:latin typeface="Calibri" pitchFamily="34" charset="0"/>
            </a:endParaRPr>
          </a:p>
        </p:txBody>
      </p:sp>
      <p:sp>
        <p:nvSpPr>
          <p:cNvPr id="10" name="Right Arrow 9"/>
          <p:cNvSpPr/>
          <p:nvPr/>
        </p:nvSpPr>
        <p:spPr>
          <a:xfrm>
            <a:off x="501539" y="2608396"/>
            <a:ext cx="1223963" cy="792163"/>
          </a:xfrm>
          <a:prstGeom prst="rightArrow">
            <a:avLst/>
          </a:prstGeom>
          <a:ln/>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smtClean="0">
              <a:solidFill>
                <a:srgbClr val="FFFFFF"/>
              </a:solidFill>
              <a:latin typeface="Calibri" pitchFamily="34" charset="0"/>
            </a:endParaRPr>
          </a:p>
        </p:txBody>
      </p:sp>
      <p:sp>
        <p:nvSpPr>
          <p:cNvPr id="11" name="Right Arrow 10"/>
          <p:cNvSpPr/>
          <p:nvPr/>
        </p:nvSpPr>
        <p:spPr>
          <a:xfrm>
            <a:off x="526762" y="4001303"/>
            <a:ext cx="1223963" cy="792162"/>
          </a:xfrm>
          <a:prstGeom prst="rightArrow">
            <a:avLst/>
          </a:prstGeom>
          <a:ln/>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smtClean="0">
              <a:solidFill>
                <a:srgbClr val="FFFFFF"/>
              </a:solidFill>
              <a:latin typeface="Calibri" pitchFamily="34" charset="0"/>
            </a:endParaRPr>
          </a:p>
        </p:txBody>
      </p:sp>
      <p:sp>
        <p:nvSpPr>
          <p:cNvPr id="12" name="Rectangle 11"/>
          <p:cNvSpPr/>
          <p:nvPr/>
        </p:nvSpPr>
        <p:spPr>
          <a:xfrm>
            <a:off x="1979614" y="1311275"/>
            <a:ext cx="6121400" cy="1015663"/>
          </a:xfrm>
          <a:prstGeom prst="rect">
            <a:avLst/>
          </a:prstGeom>
        </p:spPr>
        <p:txBody>
          <a:bodyPr wrap="square">
            <a:spAutoFit/>
          </a:bodyPr>
          <a:lstStyle/>
          <a:p>
            <a:pPr algn="just">
              <a:defRPr/>
            </a:pPr>
            <a:r>
              <a:rPr lang="en-US" sz="2000" dirty="0" smtClean="0">
                <a:latin typeface="+mj-lt"/>
                <a:cs typeface="Arial" charset="0"/>
              </a:rPr>
              <a:t>Project </a:t>
            </a:r>
            <a:r>
              <a:rPr lang="en-US" sz="2000" b="1" dirty="0" smtClean="0">
                <a:latin typeface="+mj-lt"/>
                <a:cs typeface="Arial" charset="0"/>
              </a:rPr>
              <a:t>co-funded by the European Commission </a:t>
            </a:r>
            <a:r>
              <a:rPr lang="en-US" sz="2000" dirty="0" smtClean="0">
                <a:latin typeface="+mj-lt"/>
                <a:cs typeface="Arial" charset="0"/>
              </a:rPr>
              <a:t>(DG GROW) to provide free services to European SMEs and intermediaries</a:t>
            </a:r>
            <a:endParaRPr lang="en-US" sz="2000" b="1" dirty="0">
              <a:latin typeface="+mj-lt"/>
              <a:cs typeface="Arial" charset="0"/>
            </a:endParaRPr>
          </a:p>
        </p:txBody>
      </p:sp>
      <p:sp>
        <p:nvSpPr>
          <p:cNvPr id="13" name="Rectangle 12"/>
          <p:cNvSpPr/>
          <p:nvPr/>
        </p:nvSpPr>
        <p:spPr>
          <a:xfrm>
            <a:off x="1945172" y="4102032"/>
            <a:ext cx="6155842" cy="707886"/>
          </a:xfrm>
          <a:prstGeom prst="rect">
            <a:avLst/>
          </a:prstGeom>
        </p:spPr>
        <p:txBody>
          <a:bodyPr wrap="square">
            <a:spAutoFit/>
          </a:bodyPr>
          <a:lstStyle/>
          <a:p>
            <a:pPr algn="just">
              <a:defRPr/>
            </a:pPr>
            <a:r>
              <a:rPr lang="en-US" sz="2000" dirty="0" smtClean="0">
                <a:latin typeface="+mj-lt"/>
                <a:ea typeface="宋体" pitchFamily="-106" charset="-122"/>
              </a:rPr>
              <a:t>Since 2014 project scope includes </a:t>
            </a:r>
            <a:r>
              <a:rPr lang="en-US" sz="2000" b="1" dirty="0" smtClean="0">
                <a:latin typeface="+mj-lt"/>
                <a:ea typeface="宋体" pitchFamily="-106" charset="-122"/>
              </a:rPr>
              <a:t>Hong Kong, Macao and Taiwan</a:t>
            </a:r>
            <a:r>
              <a:rPr lang="en-US" sz="2000" dirty="0" smtClean="0">
                <a:latin typeface="+mj-lt"/>
                <a:ea typeface="宋体" pitchFamily="-106" charset="-122"/>
              </a:rPr>
              <a:t> – research phase</a:t>
            </a:r>
            <a:endParaRPr lang="en-US" sz="2000" dirty="0">
              <a:latin typeface="+mj-lt"/>
            </a:endParaRPr>
          </a:p>
        </p:txBody>
      </p:sp>
      <p:sp>
        <p:nvSpPr>
          <p:cNvPr id="14" name="Right Arrow 13"/>
          <p:cNvSpPr/>
          <p:nvPr/>
        </p:nvSpPr>
        <p:spPr>
          <a:xfrm>
            <a:off x="472546" y="5229200"/>
            <a:ext cx="1223963" cy="792162"/>
          </a:xfrm>
          <a:prstGeom prst="rightArrow">
            <a:avLst/>
          </a:prstGeom>
          <a:ln/>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smtClean="0">
              <a:solidFill>
                <a:srgbClr val="FFFFFF"/>
              </a:solidFill>
              <a:latin typeface="Calibri" pitchFamily="34" charset="0"/>
            </a:endParaRPr>
          </a:p>
        </p:txBody>
      </p:sp>
      <p:sp>
        <p:nvSpPr>
          <p:cNvPr id="17" name="Rectangle 16"/>
          <p:cNvSpPr/>
          <p:nvPr/>
        </p:nvSpPr>
        <p:spPr>
          <a:xfrm>
            <a:off x="1945172" y="5241394"/>
            <a:ext cx="6121400" cy="707886"/>
          </a:xfrm>
          <a:prstGeom prst="rect">
            <a:avLst/>
          </a:prstGeom>
        </p:spPr>
        <p:txBody>
          <a:bodyPr>
            <a:spAutoFit/>
          </a:bodyPr>
          <a:lstStyle/>
          <a:p>
            <a:pPr algn="just">
              <a:defRPr/>
            </a:pPr>
            <a:r>
              <a:rPr lang="en-US" sz="2000" dirty="0" smtClean="0">
                <a:latin typeface="+mj-lt"/>
                <a:ea typeface="宋体" pitchFamily="-106" charset="-122"/>
              </a:rPr>
              <a:t>In 2015-2017 aim to </a:t>
            </a:r>
            <a:r>
              <a:rPr lang="en-US" sz="2000" b="1" dirty="0" smtClean="0">
                <a:latin typeface="+mj-lt"/>
                <a:ea typeface="宋体" pitchFamily="-106" charset="-122"/>
              </a:rPr>
              <a:t>increase outreach and activity in Hong Kong, Macao and Taiwan </a:t>
            </a:r>
            <a:r>
              <a:rPr lang="en-US" sz="2000" dirty="0" smtClean="0">
                <a:latin typeface="+mj-lt"/>
                <a:ea typeface="宋体" pitchFamily="-106" charset="-122"/>
              </a:rPr>
              <a:t>to generate enquiries</a:t>
            </a:r>
            <a:endParaRPr lang="en-US" sz="2000" b="1" dirty="0">
              <a:latin typeface="+mj-lt"/>
            </a:endParaRPr>
          </a:p>
        </p:txBody>
      </p:sp>
    </p:spTree>
    <p:extLst>
      <p:ext uri="{BB962C8B-B14F-4D97-AF65-F5344CB8AC3E}">
        <p14:creationId xmlns:p14="http://schemas.microsoft.com/office/powerpoint/2010/main" val="79276727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20C8B57-C5A5-417A-A72C-99F496FC86E9}" type="slidenum">
              <a:rPr lang="en-GB" smtClean="0">
                <a:solidFill>
                  <a:prstClr val="black">
                    <a:tint val="75000"/>
                  </a:prstClr>
                </a:solidFill>
              </a:rPr>
              <a:pPr/>
              <a:t>4</a:t>
            </a:fld>
            <a:endParaRPr lang="en-GB">
              <a:solidFill>
                <a:prstClr val="black">
                  <a:tint val="75000"/>
                </a:prstClr>
              </a:solidFill>
            </a:endParaRPr>
          </a:p>
        </p:txBody>
      </p:sp>
      <p:pic>
        <p:nvPicPr>
          <p:cNvPr id="11" name="Picture 10"/>
          <p:cNvPicPr/>
          <p:nvPr/>
        </p:nvPicPr>
        <p:blipFill>
          <a:blip r:embed="rId3"/>
          <a:srcRect/>
          <a:stretch>
            <a:fillRect/>
          </a:stretch>
        </p:blipFill>
        <p:spPr bwMode="auto">
          <a:xfrm flipH="1">
            <a:off x="674997" y="4293096"/>
            <a:ext cx="1932507" cy="1372006"/>
          </a:xfrm>
          <a:prstGeom prst="rect">
            <a:avLst/>
          </a:prstGeom>
          <a:ln>
            <a:noFill/>
          </a:ln>
          <a:effectLst>
            <a:outerShdw blurRad="292100" dist="139700" dir="2700000" algn="tl" rotWithShape="0">
              <a:srgbClr val="333333">
                <a:alpha val="65000"/>
              </a:srgbClr>
            </a:outerShdw>
          </a:effectLst>
        </p:spPr>
      </p:pic>
      <p:pic>
        <p:nvPicPr>
          <p:cNvPr id="12" name="图片 1"/>
          <p:cNvPicPr>
            <a:picLocks noChangeAspect="1"/>
          </p:cNvPicPr>
          <p:nvPr/>
        </p:nvPicPr>
        <p:blipFill>
          <a:blip r:embed="rId4"/>
          <a:stretch>
            <a:fillRect/>
          </a:stretch>
        </p:blipFill>
        <p:spPr>
          <a:xfrm flipH="1">
            <a:off x="6569904" y="4293096"/>
            <a:ext cx="1863419" cy="1520025"/>
          </a:xfrm>
          <a:prstGeom prst="rect">
            <a:avLst/>
          </a:prstGeom>
          <a:ln>
            <a:noFill/>
          </a:ln>
          <a:effectLst>
            <a:outerShdw blurRad="292100" dist="139700" dir="2700000" algn="tl" rotWithShape="0">
              <a:srgbClr val="333333">
                <a:alpha val="65000"/>
              </a:srgbClr>
            </a:outerShdw>
          </a:effectLst>
        </p:spPr>
      </p:pic>
      <p:sp>
        <p:nvSpPr>
          <p:cNvPr id="6" name="TextBox 12"/>
          <p:cNvSpPr txBox="1">
            <a:spLocks noChangeArrowheads="1"/>
          </p:cNvSpPr>
          <p:nvPr/>
        </p:nvSpPr>
        <p:spPr bwMode="auto">
          <a:xfrm flipH="1">
            <a:off x="763123" y="1183677"/>
            <a:ext cx="19653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defTabSz="457200" eaLnBrk="1" hangingPunct="1"/>
            <a:r>
              <a:rPr lang="en-US" b="1" dirty="0" smtClean="0">
                <a:solidFill>
                  <a:srgbClr val="000000"/>
                </a:solidFill>
                <a:latin typeface="Calibri" pitchFamily="34" charset="0"/>
                <a:cs typeface="Arial" charset="0"/>
              </a:rPr>
              <a:t>Enquiry Helpline</a:t>
            </a:r>
          </a:p>
        </p:txBody>
      </p:sp>
      <p:sp>
        <p:nvSpPr>
          <p:cNvPr id="7" name="TextBox 13"/>
          <p:cNvSpPr txBox="1">
            <a:spLocks noChangeArrowheads="1"/>
          </p:cNvSpPr>
          <p:nvPr/>
        </p:nvSpPr>
        <p:spPr bwMode="auto">
          <a:xfrm flipH="1">
            <a:off x="6550673" y="3546755"/>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defTabSz="457200" eaLnBrk="1" hangingPunct="1"/>
            <a:r>
              <a:rPr lang="en-US" b="1" dirty="0" smtClean="0">
                <a:solidFill>
                  <a:srgbClr val="000000"/>
                </a:solidFill>
                <a:latin typeface="Calibri" pitchFamily="34" charset="0"/>
                <a:cs typeface="Arial" charset="0"/>
              </a:rPr>
              <a:t>IP Guides &amp; Newsletters</a:t>
            </a:r>
          </a:p>
        </p:txBody>
      </p:sp>
      <p:sp>
        <p:nvSpPr>
          <p:cNvPr id="8" name="TextBox 14"/>
          <p:cNvSpPr txBox="1">
            <a:spLocks noChangeArrowheads="1"/>
          </p:cNvSpPr>
          <p:nvPr/>
        </p:nvSpPr>
        <p:spPr bwMode="auto">
          <a:xfrm flipH="1">
            <a:off x="611559" y="3506538"/>
            <a:ext cx="19645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defTabSz="457200" eaLnBrk="1" hangingPunct="1"/>
            <a:r>
              <a:rPr lang="en-US" b="1" dirty="0" smtClean="0">
                <a:solidFill>
                  <a:srgbClr val="000000"/>
                </a:solidFill>
                <a:latin typeface="Calibri" pitchFamily="34" charset="0"/>
                <a:cs typeface="Arial" charset="0"/>
              </a:rPr>
              <a:t>E-learning &amp; Business Tools</a:t>
            </a:r>
          </a:p>
        </p:txBody>
      </p:sp>
      <p:sp>
        <p:nvSpPr>
          <p:cNvPr id="9" name="TextBox 15"/>
          <p:cNvSpPr txBox="1">
            <a:spLocks noChangeArrowheads="1"/>
          </p:cNvSpPr>
          <p:nvPr/>
        </p:nvSpPr>
        <p:spPr bwMode="auto">
          <a:xfrm>
            <a:off x="6302977" y="1144338"/>
            <a:ext cx="23691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defTabSz="457200" eaLnBrk="1" hangingPunct="1"/>
            <a:r>
              <a:rPr lang="en-US" b="1" dirty="0" smtClean="0">
                <a:solidFill>
                  <a:srgbClr val="000000"/>
                </a:solidFill>
                <a:latin typeface="Calibri" pitchFamily="34" charset="0"/>
                <a:cs typeface="Arial" charset="0"/>
              </a:rPr>
              <a:t>Training Workshops</a:t>
            </a:r>
          </a:p>
          <a:p>
            <a:pPr algn="ctr" defTabSz="457200" eaLnBrk="1" hangingPunct="1"/>
            <a:r>
              <a:rPr lang="en-US" b="1" dirty="0" smtClean="0">
                <a:solidFill>
                  <a:srgbClr val="000000"/>
                </a:solidFill>
                <a:latin typeface="Calibri" pitchFamily="34" charset="0"/>
                <a:cs typeface="Arial" charset="0"/>
              </a:rPr>
              <a:t>&amp; Live Webinars</a:t>
            </a:r>
          </a:p>
        </p:txBody>
      </p:sp>
      <p:sp>
        <p:nvSpPr>
          <p:cNvPr id="10" name="TextBox 10"/>
          <p:cNvSpPr txBox="1">
            <a:spLocks noChangeArrowheads="1"/>
          </p:cNvSpPr>
          <p:nvPr/>
        </p:nvSpPr>
        <p:spPr bwMode="auto">
          <a:xfrm>
            <a:off x="3705641" y="1553009"/>
            <a:ext cx="16504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defTabSz="457200" eaLnBrk="1" hangingPunct="1"/>
            <a:r>
              <a:rPr lang="en-US" b="1" dirty="0" smtClean="0">
                <a:solidFill>
                  <a:srgbClr val="000000"/>
                </a:solidFill>
                <a:latin typeface="Calibri" pitchFamily="34" charset="0"/>
                <a:cs typeface="Arial" charset="0"/>
              </a:rPr>
              <a:t>Website &amp; Blog</a:t>
            </a:r>
          </a:p>
        </p:txBody>
      </p:sp>
      <p:pic>
        <p:nvPicPr>
          <p:cNvPr id="14" name="Picture 2" descr="business,call centers,communications,customers,global,headphones,helpdesk operators,services,smiling,teamwork,telemarketing,PresentationPr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600" y="1525338"/>
            <a:ext cx="2084907" cy="20849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6538507" y="1906338"/>
            <a:ext cx="1928495" cy="1285875"/>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a:defRPr/>
            </a:pPr>
            <a:fld id="{76F01CF8-2A7B-46BF-97A3-F2E968DAB3EA}" type="slidenum">
              <a:rPr lang="zh-CN" altLang="en-US" smtClean="0"/>
              <a:pPr>
                <a:defRPr/>
              </a:pPr>
              <a:t>4</a:t>
            </a:fld>
            <a:endParaRPr lang="en-US" altLang="zh-CN"/>
          </a:p>
        </p:txBody>
      </p:sp>
      <p:sp>
        <p:nvSpPr>
          <p:cNvPr id="20" name="Title 1"/>
          <p:cNvSpPr txBox="1">
            <a:spLocks/>
          </p:cNvSpPr>
          <p:nvPr/>
        </p:nvSpPr>
        <p:spPr bwMode="auto">
          <a:xfrm>
            <a:off x="817649" y="10936"/>
            <a:ext cx="6491288"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chemeClr val="tx2">
                    <a:lumMod val="60000"/>
                    <a:lumOff val="40000"/>
                  </a:schemeClr>
                </a:solidFill>
                <a:latin typeface="+mj-lt"/>
                <a:ea typeface="宋体" pitchFamily="2" charset="-122"/>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r>
              <a:rPr lang="en-US" altLang="en-US" sz="4000" dirty="0" smtClean="0"/>
              <a:t>Helpdesk services at a glance</a:t>
            </a:r>
            <a:endParaRPr lang="en-US" altLang="en-US" sz="4000" dirty="0" smtClean="0">
              <a:solidFill>
                <a:srgbClr val="FFFF00"/>
              </a:solidFill>
            </a:endParaRPr>
          </a:p>
        </p:txBody>
      </p:sp>
      <p:pic>
        <p:nvPicPr>
          <p:cNvPr id="2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1140" t="8190" r="32356" b="6250"/>
          <a:stretch/>
        </p:blipFill>
        <p:spPr bwMode="auto">
          <a:xfrm>
            <a:off x="3407706" y="2183138"/>
            <a:ext cx="2246321" cy="296018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52153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lumMod val="60000"/>
                    <a:lumOff val="40000"/>
                  </a:schemeClr>
                </a:solidFill>
              </a:rPr>
              <a:t>Enquiry </a:t>
            </a:r>
            <a:r>
              <a:rPr lang="en-US" dirty="0" smtClean="0">
                <a:solidFill>
                  <a:schemeClr val="tx2">
                    <a:lumMod val="60000"/>
                    <a:lumOff val="40000"/>
                  </a:schemeClr>
                </a:solidFill>
              </a:rPr>
              <a:t>Helpline</a:t>
            </a:r>
            <a:endParaRPr lang="en-US" dirty="0"/>
          </a:p>
        </p:txBody>
      </p:sp>
      <p:sp>
        <p:nvSpPr>
          <p:cNvPr id="2" name="Content Placeholder 1"/>
          <p:cNvSpPr>
            <a:spLocks noGrp="1"/>
          </p:cNvSpPr>
          <p:nvPr>
            <p:ph idx="1"/>
          </p:nvPr>
        </p:nvSpPr>
        <p:spPr/>
        <p:txBody>
          <a:bodyPr>
            <a:normAutofit/>
          </a:bodyPr>
          <a:lstStyle/>
          <a:p>
            <a:pPr>
              <a:defRPr/>
            </a:pPr>
            <a:r>
              <a:rPr lang="en-US" sz="2000" dirty="0" smtClean="0"/>
              <a:t>IPR </a:t>
            </a:r>
            <a:r>
              <a:rPr lang="en-US" sz="2000" b="1" dirty="0"/>
              <a:t>one-to-one </a:t>
            </a:r>
            <a:r>
              <a:rPr lang="en-US" sz="2000" dirty="0"/>
              <a:t>consultations: </a:t>
            </a:r>
            <a:r>
              <a:rPr lang="en-US" sz="2000" dirty="0" smtClean="0"/>
              <a:t>E-mail</a:t>
            </a:r>
            <a:r>
              <a:rPr lang="en-US" sz="2000" dirty="0"/>
              <a:t>, telephone, </a:t>
            </a:r>
          </a:p>
          <a:p>
            <a:pPr marL="0" indent="0">
              <a:buNone/>
              <a:defRPr/>
            </a:pPr>
            <a:r>
              <a:rPr lang="en-US" sz="2000" dirty="0"/>
              <a:t>      </a:t>
            </a:r>
            <a:r>
              <a:rPr lang="en-US" sz="2000" dirty="0" smtClean="0"/>
              <a:t>face-to-face, clinics at events, website live chat </a:t>
            </a:r>
          </a:p>
          <a:p>
            <a:pPr marL="0" indent="0">
              <a:buNone/>
              <a:defRPr/>
            </a:pPr>
            <a:r>
              <a:rPr lang="en-US" dirty="0" smtClean="0"/>
              <a:t>      </a:t>
            </a:r>
            <a:r>
              <a:rPr lang="en-US" sz="2000" dirty="0" smtClean="0"/>
              <a:t>function</a:t>
            </a:r>
            <a:endParaRPr lang="en-US" sz="2000" dirty="0"/>
          </a:p>
          <a:p>
            <a:pPr>
              <a:defRPr/>
            </a:pPr>
            <a:r>
              <a:rPr lang="en-US" sz="2000" b="1" dirty="0"/>
              <a:t>First-line advice </a:t>
            </a:r>
            <a:r>
              <a:rPr lang="en-US" sz="2000" dirty="0"/>
              <a:t>on </a:t>
            </a:r>
            <a:r>
              <a:rPr lang="en-US" sz="2000" dirty="0" smtClean="0"/>
              <a:t>China </a:t>
            </a:r>
            <a:r>
              <a:rPr lang="en-US" sz="2000" dirty="0"/>
              <a:t>countries IPR matters</a:t>
            </a:r>
          </a:p>
          <a:p>
            <a:pPr>
              <a:defRPr/>
            </a:pPr>
            <a:r>
              <a:rPr lang="en-US" sz="2000" b="1" dirty="0"/>
              <a:t>Confidential</a:t>
            </a:r>
          </a:p>
          <a:p>
            <a:pPr>
              <a:defRPr/>
            </a:pPr>
            <a:r>
              <a:rPr lang="en-US" sz="2000" dirty="0"/>
              <a:t>Delivered by </a:t>
            </a:r>
            <a:r>
              <a:rPr lang="en-US" b="1" dirty="0" smtClean="0"/>
              <a:t>in-house IP Business Advisor with legal background</a:t>
            </a:r>
            <a:endParaRPr lang="en-US" sz="2000" b="1" dirty="0"/>
          </a:p>
          <a:p>
            <a:pPr>
              <a:defRPr/>
            </a:pPr>
            <a:r>
              <a:rPr lang="en-US" sz="2000" dirty="0"/>
              <a:t>Available for </a:t>
            </a:r>
            <a:r>
              <a:rPr lang="en-US" sz="2000" b="1" dirty="0"/>
              <a:t>EU SMEs and SME intermediaries</a:t>
            </a:r>
          </a:p>
          <a:p>
            <a:pPr marL="0" indent="0" algn="ctr">
              <a:buNone/>
              <a:defRPr/>
            </a:pPr>
            <a:endParaRPr lang="en-US" sz="2000" b="1" dirty="0">
              <a:solidFill>
                <a:srgbClr val="990000"/>
              </a:solidFill>
            </a:endParaRPr>
          </a:p>
          <a:p>
            <a:pPr marL="0" indent="0" algn="ctr">
              <a:buNone/>
              <a:defRPr/>
            </a:pPr>
            <a:r>
              <a:rPr lang="en-US" sz="2000" b="1" dirty="0" err="1">
                <a:solidFill>
                  <a:srgbClr val="990000"/>
                </a:solidFill>
              </a:rPr>
              <a:t>question@china-iprhelpdesk.eu</a:t>
            </a:r>
            <a:endParaRPr lang="en-US" sz="2000" b="1" dirty="0">
              <a:solidFill>
                <a:srgbClr val="990000"/>
              </a:solidFill>
            </a:endParaRPr>
          </a:p>
          <a:p>
            <a:pPr marL="0" indent="0" algn="ctr">
              <a:buNone/>
              <a:defRPr/>
            </a:pPr>
            <a:r>
              <a:rPr lang="en-US" sz="2000" b="1" dirty="0">
                <a:solidFill>
                  <a:srgbClr val="990000"/>
                </a:solidFill>
              </a:rPr>
              <a:t>+86 (10) </a:t>
            </a:r>
            <a:r>
              <a:rPr lang="en-US" sz="2000" b="1" dirty="0" smtClean="0">
                <a:solidFill>
                  <a:srgbClr val="990000"/>
                </a:solidFill>
              </a:rPr>
              <a:t>64620892</a:t>
            </a:r>
            <a:endParaRPr lang="en-US" sz="2000" b="1" dirty="0">
              <a:solidFill>
                <a:srgbClr val="990000"/>
              </a:solidFill>
            </a:endParaRPr>
          </a:p>
        </p:txBody>
      </p:sp>
      <p:pic>
        <p:nvPicPr>
          <p:cNvPr id="5" name="Picture 4" descr="\\Ds-server\ds shared folder\1. CURRENT BUSINESS\3. Business Facilitation\IPR Helpdesk\HD 2.0\Presentations\AWP 2011\Photos\helpdes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370" y="1556643"/>
            <a:ext cx="2151062" cy="1584325"/>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76F01CF8-2A7B-46BF-97A3-F2E968DAB3EA}" type="slidenum">
              <a:rPr lang="zh-CN" altLang="en-US" smtClean="0"/>
              <a:pPr>
                <a:defRPr/>
              </a:pPr>
              <a:t>5</a:t>
            </a:fld>
            <a:endParaRPr lang="en-US" altLang="zh-CN"/>
          </a:p>
        </p:txBody>
      </p:sp>
    </p:spTree>
    <p:extLst>
      <p:ext uri="{BB962C8B-B14F-4D97-AF65-F5344CB8AC3E}">
        <p14:creationId xmlns:p14="http://schemas.microsoft.com/office/powerpoint/2010/main" val="243494879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4"/>
          <p:cNvGrpSpPr>
            <a:grpSpLocks/>
          </p:cNvGrpSpPr>
          <p:nvPr/>
        </p:nvGrpSpPr>
        <p:grpSpPr bwMode="auto">
          <a:xfrm>
            <a:off x="2737943" y="5074201"/>
            <a:ext cx="5601001" cy="954107"/>
            <a:chOff x="323528" y="3076907"/>
            <a:chExt cx="8361933" cy="1192984"/>
          </a:xfrm>
        </p:grpSpPr>
        <p:sp>
          <p:nvSpPr>
            <p:cNvPr id="6" name="Rounded Rectangular Callout 5"/>
            <p:cNvSpPr/>
            <p:nvPr/>
          </p:nvSpPr>
          <p:spPr>
            <a:xfrm>
              <a:off x="323528" y="3076907"/>
              <a:ext cx="8209523" cy="791550"/>
            </a:xfrm>
            <a:prstGeom prst="wedgeRoundRectCallout">
              <a:avLst>
                <a:gd name="adj1" fmla="val 56866"/>
                <a:gd name="adj2" fmla="val 173666"/>
                <a:gd name="adj3" fmla="val 16667"/>
              </a:avLst>
            </a:prstGeom>
            <a:solidFill>
              <a:schemeClr val="bg1"/>
            </a:solidFill>
            <a:ln w="1905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7" name="Rectangle 1"/>
            <p:cNvSpPr>
              <a:spLocks noChangeArrowheads="1"/>
            </p:cNvSpPr>
            <p:nvPr/>
          </p:nvSpPr>
          <p:spPr bwMode="auto">
            <a:xfrm>
              <a:off x="394971" y="3076907"/>
              <a:ext cx="8290490" cy="119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GB" altLang="zh-CN" b="1" dirty="0" smtClean="0">
                  <a:latin typeface="Calibri" pitchFamily="34" charset="0"/>
                  <a:cs typeface="Times New Roman" pitchFamily="18" charset="0"/>
                </a:rPr>
                <a:t>“How long does it take to resolve a trade mark dispute case? How much does it cost?</a:t>
              </a:r>
              <a:endParaRPr lang="en-GB" altLang="zh-CN" b="1" dirty="0">
                <a:latin typeface="Calibri" pitchFamily="34" charset="0"/>
                <a:cs typeface="Times New Roman" pitchFamily="18" charset="0"/>
              </a:endParaRPr>
            </a:p>
            <a:p>
              <a:pPr eaLnBrk="0" hangingPunct="0"/>
              <a:endParaRPr lang="en-GB" altLang="zh-CN" sz="2000" dirty="0">
                <a:latin typeface="Calibri" pitchFamily="34" charset="0"/>
              </a:endParaRPr>
            </a:p>
          </p:txBody>
        </p:sp>
      </p:grpSp>
      <p:grpSp>
        <p:nvGrpSpPr>
          <p:cNvPr id="8" name="Group 19"/>
          <p:cNvGrpSpPr>
            <a:grpSpLocks/>
          </p:cNvGrpSpPr>
          <p:nvPr/>
        </p:nvGrpSpPr>
        <p:grpSpPr bwMode="auto">
          <a:xfrm>
            <a:off x="2583210" y="2685875"/>
            <a:ext cx="7259668" cy="634326"/>
            <a:chOff x="1476177" y="1484784"/>
            <a:chExt cx="8457954" cy="792088"/>
          </a:xfrm>
        </p:grpSpPr>
        <p:sp>
          <p:nvSpPr>
            <p:cNvPr id="9" name="Rounded Rectangular Callout 8"/>
            <p:cNvSpPr/>
            <p:nvPr/>
          </p:nvSpPr>
          <p:spPr>
            <a:xfrm>
              <a:off x="1476177" y="1484784"/>
              <a:ext cx="7343775" cy="792088"/>
            </a:xfrm>
            <a:prstGeom prst="wedgeRoundRectCallout">
              <a:avLst>
                <a:gd name="adj1" fmla="val 54180"/>
                <a:gd name="adj2" fmla="val 129485"/>
                <a:gd name="adj3" fmla="val 16667"/>
              </a:avLst>
            </a:prstGeom>
            <a:solidFill>
              <a:schemeClr val="bg1"/>
            </a:solidFill>
            <a:ln w="1905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0" name="Rectangle 1"/>
            <p:cNvSpPr>
              <a:spLocks noChangeArrowheads="1"/>
            </p:cNvSpPr>
            <p:nvPr/>
          </p:nvSpPr>
          <p:spPr bwMode="auto">
            <a:xfrm>
              <a:off x="1644206" y="1608169"/>
              <a:ext cx="8289925" cy="4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GB" altLang="zh-CN" b="1" dirty="0" smtClean="0">
                  <a:latin typeface="Calibri" pitchFamily="34" charset="0"/>
                  <a:cs typeface="Times New Roman" pitchFamily="18" charset="0"/>
                </a:rPr>
                <a:t>“I have a trade mark registered in Europe. Is it valid in China?”</a:t>
              </a:r>
              <a:endParaRPr lang="en-GB" altLang="zh-CN" dirty="0">
                <a:latin typeface="Calibri" pitchFamily="34" charset="0"/>
              </a:endParaRPr>
            </a:p>
          </p:txBody>
        </p:sp>
      </p:grpSp>
      <p:grpSp>
        <p:nvGrpSpPr>
          <p:cNvPr id="11" name="Group 20"/>
          <p:cNvGrpSpPr>
            <a:grpSpLocks/>
          </p:cNvGrpSpPr>
          <p:nvPr/>
        </p:nvGrpSpPr>
        <p:grpSpPr bwMode="auto">
          <a:xfrm>
            <a:off x="1696916" y="4054038"/>
            <a:ext cx="7645574" cy="404240"/>
            <a:chOff x="868861" y="2777498"/>
            <a:chExt cx="8319985" cy="504056"/>
          </a:xfrm>
        </p:grpSpPr>
        <p:sp>
          <p:nvSpPr>
            <p:cNvPr id="12" name="Rounded Rectangular Callout 11"/>
            <p:cNvSpPr/>
            <p:nvPr/>
          </p:nvSpPr>
          <p:spPr>
            <a:xfrm>
              <a:off x="868861" y="2777498"/>
              <a:ext cx="6973224" cy="504056"/>
            </a:xfrm>
            <a:prstGeom prst="wedgeRoundRectCallout">
              <a:avLst>
                <a:gd name="adj1" fmla="val -76272"/>
                <a:gd name="adj2" fmla="val 197081"/>
                <a:gd name="adj3" fmla="val 16667"/>
              </a:avLst>
            </a:prstGeom>
            <a:solidFill>
              <a:schemeClr val="bg1"/>
            </a:solidFill>
            <a:ln w="19050">
              <a:solidFill>
                <a:srgbClr val="183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3" name="Rectangle 1"/>
            <p:cNvSpPr>
              <a:spLocks noChangeArrowheads="1"/>
            </p:cNvSpPr>
            <p:nvPr/>
          </p:nvSpPr>
          <p:spPr bwMode="auto">
            <a:xfrm>
              <a:off x="907926" y="2777498"/>
              <a:ext cx="8280920" cy="49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spcAft>
                  <a:spcPts val="600"/>
                </a:spcAft>
              </a:pPr>
              <a:r>
                <a:rPr lang="en-GB" altLang="zh-CN" sz="2000" b="1" dirty="0">
                  <a:latin typeface="Calibri" pitchFamily="34" charset="0"/>
                  <a:cs typeface="Times New Roman" pitchFamily="18" charset="0"/>
                </a:rPr>
                <a:t>  </a:t>
              </a:r>
              <a:r>
                <a:rPr lang="en-GB" altLang="zh-CN" b="1" dirty="0" smtClean="0">
                  <a:latin typeface="Calibri" pitchFamily="34" charset="0"/>
                  <a:cs typeface="Times New Roman" pitchFamily="18" charset="0"/>
                </a:rPr>
                <a:t>“What actions can be taken in case of copyright infringement?”</a:t>
              </a:r>
              <a:endParaRPr lang="en-GB" altLang="zh-CN" dirty="0">
                <a:latin typeface="Calibri" pitchFamily="34" charset="0"/>
              </a:endParaRPr>
            </a:p>
          </p:txBody>
        </p:sp>
      </p:grpSp>
      <p:grpSp>
        <p:nvGrpSpPr>
          <p:cNvPr id="14" name="Group 18"/>
          <p:cNvGrpSpPr>
            <a:grpSpLocks/>
          </p:cNvGrpSpPr>
          <p:nvPr/>
        </p:nvGrpSpPr>
        <p:grpSpPr bwMode="auto">
          <a:xfrm>
            <a:off x="366105" y="1655493"/>
            <a:ext cx="7118118" cy="754053"/>
            <a:chOff x="346293" y="692696"/>
            <a:chExt cx="7746379" cy="941380"/>
          </a:xfrm>
        </p:grpSpPr>
        <p:sp>
          <p:nvSpPr>
            <p:cNvPr id="15" name="Rounded Rectangular Callout 14"/>
            <p:cNvSpPr/>
            <p:nvPr/>
          </p:nvSpPr>
          <p:spPr>
            <a:xfrm>
              <a:off x="468304" y="692696"/>
              <a:ext cx="5327223" cy="576078"/>
            </a:xfrm>
            <a:prstGeom prst="wedgeRoundRectCallout">
              <a:avLst>
                <a:gd name="adj1" fmla="val -60134"/>
                <a:gd name="adj2" fmla="val 209118"/>
                <a:gd name="adj3" fmla="val 16667"/>
              </a:avLst>
            </a:prstGeom>
            <a:solidFill>
              <a:schemeClr val="bg1"/>
            </a:solidFill>
            <a:ln w="1905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6" name="Rectangle 1"/>
            <p:cNvSpPr>
              <a:spLocks noChangeArrowheads="1"/>
            </p:cNvSpPr>
            <p:nvPr/>
          </p:nvSpPr>
          <p:spPr bwMode="auto">
            <a:xfrm>
              <a:off x="346293" y="692696"/>
              <a:ext cx="7746379" cy="9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spcAft>
                  <a:spcPts val="600"/>
                </a:spcAft>
              </a:pPr>
              <a:r>
                <a:rPr lang="en-GB" b="1" dirty="0">
                  <a:latin typeface="Calibri" pitchFamily="34" charset="0"/>
                  <a:cs typeface="Times New Roman" pitchFamily="18" charset="0"/>
                </a:rPr>
                <a:t>    </a:t>
              </a:r>
              <a:r>
                <a:rPr lang="en-GB" b="1" dirty="0" smtClean="0">
                  <a:latin typeface="Calibri" pitchFamily="34" charset="0"/>
                  <a:cs typeface="Times New Roman" pitchFamily="18" charset="0"/>
                </a:rPr>
                <a:t> “</a:t>
              </a:r>
              <a:r>
                <a:rPr lang="en-GB" b="1" dirty="0">
                  <a:latin typeface="Calibri" pitchFamily="34" charset="0"/>
                  <a:cs typeface="Times New Roman" pitchFamily="18" charset="0"/>
                </a:rPr>
                <a:t>How do we register our </a:t>
              </a:r>
              <a:r>
                <a:rPr lang="en-GB" b="1" dirty="0" smtClean="0">
                  <a:latin typeface="Calibri" pitchFamily="34" charset="0"/>
                  <a:cs typeface="Times New Roman" pitchFamily="18" charset="0"/>
                </a:rPr>
                <a:t>patent </a:t>
              </a:r>
              <a:r>
                <a:rPr lang="en-GB" b="1" dirty="0">
                  <a:latin typeface="Calibri" pitchFamily="34" charset="0"/>
                  <a:cs typeface="Times New Roman" pitchFamily="18" charset="0"/>
                </a:rPr>
                <a:t>in China?”</a:t>
              </a:r>
            </a:p>
            <a:p>
              <a:pPr eaLnBrk="0" hangingPunct="0"/>
              <a:endParaRPr lang="en-GB" altLang="zh-CN" sz="2000" dirty="0">
                <a:latin typeface="Calibri" pitchFamily="34" charset="0"/>
              </a:endParaRPr>
            </a:p>
          </p:txBody>
        </p:sp>
      </p:grpSp>
      <p:sp>
        <p:nvSpPr>
          <p:cNvPr id="18" name="Slide Number Placeholder 17"/>
          <p:cNvSpPr>
            <a:spLocks noGrp="1"/>
          </p:cNvSpPr>
          <p:nvPr>
            <p:ph type="sldNum" sz="quarter" idx="12"/>
          </p:nvPr>
        </p:nvSpPr>
        <p:spPr/>
        <p:txBody>
          <a:bodyPr/>
          <a:lstStyle/>
          <a:p>
            <a:pPr>
              <a:defRPr/>
            </a:pPr>
            <a:fld id="{76F01CF8-2A7B-46BF-97A3-F2E968DAB3EA}" type="slidenum">
              <a:rPr lang="zh-CN" altLang="en-US" smtClean="0"/>
              <a:pPr>
                <a:defRPr/>
              </a:pPr>
              <a:t>6</a:t>
            </a:fld>
            <a:endParaRPr lang="en-US" altLang="zh-CN"/>
          </a:p>
        </p:txBody>
      </p:sp>
      <p:sp>
        <p:nvSpPr>
          <p:cNvPr id="19" name="Title 2"/>
          <p:cNvSpPr>
            <a:spLocks noGrp="1"/>
          </p:cNvSpPr>
          <p:nvPr>
            <p:ph type="title"/>
          </p:nvPr>
        </p:nvSpPr>
        <p:spPr>
          <a:xfrm>
            <a:off x="457200" y="260648"/>
            <a:ext cx="8229600" cy="1143000"/>
          </a:xfrm>
        </p:spPr>
        <p:txBody>
          <a:bodyPr/>
          <a:lstStyle/>
          <a:p>
            <a:r>
              <a:rPr lang="en-US" dirty="0" smtClean="0"/>
              <a:t>Typical Enquiries</a:t>
            </a:r>
            <a:endParaRPr lang="en-US" dirty="0"/>
          </a:p>
        </p:txBody>
      </p:sp>
    </p:spTree>
    <p:extLst>
      <p:ext uri="{BB962C8B-B14F-4D97-AF65-F5344CB8AC3E}">
        <p14:creationId xmlns:p14="http://schemas.microsoft.com/office/powerpoint/2010/main" val="18931875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4"/>
          <p:cNvGrpSpPr>
            <a:grpSpLocks/>
          </p:cNvGrpSpPr>
          <p:nvPr/>
        </p:nvGrpSpPr>
        <p:grpSpPr bwMode="auto">
          <a:xfrm>
            <a:off x="251520" y="2479627"/>
            <a:ext cx="5601001" cy="954107"/>
            <a:chOff x="323528" y="3076907"/>
            <a:chExt cx="8361933" cy="1192984"/>
          </a:xfrm>
        </p:grpSpPr>
        <p:sp>
          <p:nvSpPr>
            <p:cNvPr id="6" name="Rounded Rectangular Callout 5"/>
            <p:cNvSpPr/>
            <p:nvPr/>
          </p:nvSpPr>
          <p:spPr>
            <a:xfrm>
              <a:off x="323528" y="3076907"/>
              <a:ext cx="8209524" cy="791550"/>
            </a:xfrm>
            <a:prstGeom prst="wedgeRoundRectCallout">
              <a:avLst>
                <a:gd name="adj1" fmla="val -50600"/>
                <a:gd name="adj2" fmla="val 199536"/>
                <a:gd name="adj3" fmla="val 16667"/>
              </a:avLst>
            </a:prstGeom>
            <a:solidFill>
              <a:schemeClr val="bg1"/>
            </a:solidFill>
            <a:ln w="1905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7" name="Rectangle 1"/>
            <p:cNvSpPr>
              <a:spLocks noChangeArrowheads="1"/>
            </p:cNvSpPr>
            <p:nvPr/>
          </p:nvSpPr>
          <p:spPr bwMode="auto">
            <a:xfrm>
              <a:off x="394971" y="3076907"/>
              <a:ext cx="8290490" cy="119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GB" altLang="zh-CN" b="1" dirty="0" smtClean="0">
                  <a:latin typeface="Calibri" pitchFamily="34" charset="0"/>
                  <a:cs typeface="Times New Roman" pitchFamily="18" charset="0"/>
                </a:rPr>
                <a:t>“</a:t>
              </a:r>
              <a:r>
                <a:rPr lang="en-GB" altLang="zh-CN" b="1" dirty="0" smtClean="0">
                  <a:latin typeface="Calibri" pitchFamily="34" charset="0"/>
                  <a:cs typeface="Times New Roman" pitchFamily="18" charset="0"/>
                </a:rPr>
                <a:t>Can I register a trade mark in Hong Kong directly from Europe?</a:t>
              </a:r>
              <a:endParaRPr lang="en-GB" altLang="zh-CN" b="1" dirty="0">
                <a:latin typeface="Calibri" pitchFamily="34" charset="0"/>
                <a:cs typeface="Times New Roman" pitchFamily="18" charset="0"/>
              </a:endParaRPr>
            </a:p>
            <a:p>
              <a:pPr eaLnBrk="0" hangingPunct="0"/>
              <a:endParaRPr lang="en-GB" altLang="zh-CN" sz="2000" dirty="0">
                <a:latin typeface="Calibri" pitchFamily="34" charset="0"/>
              </a:endParaRPr>
            </a:p>
          </p:txBody>
        </p:sp>
      </p:grpSp>
      <p:grpSp>
        <p:nvGrpSpPr>
          <p:cNvPr id="8" name="Group 19"/>
          <p:cNvGrpSpPr>
            <a:grpSpLocks/>
          </p:cNvGrpSpPr>
          <p:nvPr/>
        </p:nvGrpSpPr>
        <p:grpSpPr bwMode="auto">
          <a:xfrm>
            <a:off x="2335729" y="1581748"/>
            <a:ext cx="6303342" cy="674015"/>
            <a:chOff x="1476177" y="1435224"/>
            <a:chExt cx="7343776" cy="841648"/>
          </a:xfrm>
        </p:grpSpPr>
        <p:sp>
          <p:nvSpPr>
            <p:cNvPr id="9" name="Rounded Rectangular Callout 8"/>
            <p:cNvSpPr/>
            <p:nvPr/>
          </p:nvSpPr>
          <p:spPr>
            <a:xfrm>
              <a:off x="1476177" y="1484784"/>
              <a:ext cx="7343775" cy="792088"/>
            </a:xfrm>
            <a:prstGeom prst="wedgeRoundRectCallout">
              <a:avLst>
                <a:gd name="adj1" fmla="val 54180"/>
                <a:gd name="adj2" fmla="val 129485"/>
                <a:gd name="adj3" fmla="val 16667"/>
              </a:avLst>
            </a:prstGeom>
            <a:solidFill>
              <a:schemeClr val="bg1"/>
            </a:solidFill>
            <a:ln w="1905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0" name="Rectangle 1"/>
            <p:cNvSpPr>
              <a:spLocks noChangeArrowheads="1"/>
            </p:cNvSpPr>
            <p:nvPr/>
          </p:nvSpPr>
          <p:spPr bwMode="auto">
            <a:xfrm>
              <a:off x="1644207" y="1435224"/>
              <a:ext cx="7175746" cy="8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GB" altLang="zh-CN" b="1" dirty="0" smtClean="0">
                  <a:latin typeface="Calibri" pitchFamily="34" charset="0"/>
                  <a:cs typeface="Times New Roman" pitchFamily="18" charset="0"/>
                </a:rPr>
                <a:t>“I have a trade </a:t>
              </a:r>
              <a:r>
                <a:rPr lang="en-GB" altLang="zh-CN" b="1" dirty="0" smtClean="0">
                  <a:latin typeface="Calibri" pitchFamily="34" charset="0"/>
                  <a:cs typeface="Times New Roman" pitchFamily="18" charset="0"/>
                </a:rPr>
                <a:t>mark/patent </a:t>
              </a:r>
              <a:r>
                <a:rPr lang="en-GB" altLang="zh-CN" b="1" dirty="0" smtClean="0">
                  <a:latin typeface="Calibri" pitchFamily="34" charset="0"/>
                  <a:cs typeface="Times New Roman" pitchFamily="18" charset="0"/>
                </a:rPr>
                <a:t>registered in Hong Kong. Is it valid in Mainland China?”</a:t>
              </a:r>
              <a:endParaRPr lang="en-GB" altLang="zh-CN" dirty="0">
                <a:latin typeface="Calibri" pitchFamily="34" charset="0"/>
              </a:endParaRPr>
            </a:p>
          </p:txBody>
        </p:sp>
      </p:grpSp>
      <p:grpSp>
        <p:nvGrpSpPr>
          <p:cNvPr id="11" name="Group 20"/>
          <p:cNvGrpSpPr>
            <a:grpSpLocks/>
          </p:cNvGrpSpPr>
          <p:nvPr/>
        </p:nvGrpSpPr>
        <p:grpSpPr bwMode="auto">
          <a:xfrm>
            <a:off x="2317401" y="3395761"/>
            <a:ext cx="6659359" cy="1132661"/>
            <a:chOff x="868861" y="2738688"/>
            <a:chExt cx="8319985" cy="576526"/>
          </a:xfrm>
        </p:grpSpPr>
        <p:sp>
          <p:nvSpPr>
            <p:cNvPr id="12" name="Rounded Rectangular Callout 11"/>
            <p:cNvSpPr/>
            <p:nvPr/>
          </p:nvSpPr>
          <p:spPr>
            <a:xfrm>
              <a:off x="868861" y="2777498"/>
              <a:ext cx="6973225" cy="504056"/>
            </a:xfrm>
            <a:prstGeom prst="wedgeRoundRectCallout">
              <a:avLst>
                <a:gd name="adj1" fmla="val 65512"/>
                <a:gd name="adj2" fmla="val 124925"/>
                <a:gd name="adj3" fmla="val 16667"/>
              </a:avLst>
            </a:prstGeom>
            <a:solidFill>
              <a:schemeClr val="bg1"/>
            </a:solidFill>
            <a:ln w="19050">
              <a:solidFill>
                <a:srgbClr val="183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3" name="Rectangle 1"/>
            <p:cNvSpPr>
              <a:spLocks noChangeArrowheads="1"/>
            </p:cNvSpPr>
            <p:nvPr/>
          </p:nvSpPr>
          <p:spPr bwMode="auto">
            <a:xfrm>
              <a:off x="907926" y="2738688"/>
              <a:ext cx="8280920" cy="57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spcAft>
                  <a:spcPts val="600"/>
                </a:spcAft>
              </a:pPr>
              <a:r>
                <a:rPr lang="en-GB" altLang="zh-CN" sz="2000" b="1" dirty="0">
                  <a:latin typeface="Calibri" pitchFamily="34" charset="0"/>
                  <a:cs typeface="Times New Roman" pitchFamily="18" charset="0"/>
                </a:rPr>
                <a:t>  </a:t>
              </a:r>
              <a:r>
                <a:rPr lang="en-GB" altLang="zh-CN" b="1" dirty="0" smtClean="0">
                  <a:latin typeface="Calibri" pitchFamily="34" charset="0"/>
                  <a:cs typeface="Times New Roman" pitchFamily="18" charset="0"/>
                </a:rPr>
                <a:t>“</a:t>
              </a:r>
              <a:r>
                <a:rPr lang="en-GB" altLang="zh-CN" b="1" dirty="0" smtClean="0">
                  <a:latin typeface="Calibri" pitchFamily="34" charset="0"/>
                  <a:cs typeface="Times New Roman" pitchFamily="18" charset="0"/>
                </a:rPr>
                <a:t>How can I protect my products from counterfeiting </a:t>
              </a:r>
            </a:p>
            <a:p>
              <a:pPr eaLnBrk="0" hangingPunct="0">
                <a:spcAft>
                  <a:spcPts val="600"/>
                </a:spcAft>
              </a:pPr>
              <a:r>
                <a:rPr lang="en-GB" altLang="zh-CN" b="1" dirty="0">
                  <a:latin typeface="Calibri" pitchFamily="34" charset="0"/>
                  <a:cs typeface="Times New Roman" pitchFamily="18" charset="0"/>
                </a:rPr>
                <a:t> </a:t>
              </a:r>
              <a:r>
                <a:rPr lang="en-GB" altLang="zh-CN" b="1" dirty="0" smtClean="0">
                  <a:latin typeface="Calibri" pitchFamily="34" charset="0"/>
                  <a:cs typeface="Times New Roman" pitchFamily="18" charset="0"/>
                </a:rPr>
                <a:t>  when selling through e-commerce?</a:t>
              </a:r>
              <a:r>
                <a:rPr lang="en-GB" altLang="zh-CN" b="1" dirty="0" smtClean="0">
                  <a:latin typeface="Calibri" pitchFamily="34" charset="0"/>
                  <a:cs typeface="Times New Roman" pitchFamily="18" charset="0"/>
                </a:rPr>
                <a:t>”</a:t>
              </a:r>
              <a:endParaRPr lang="en-GB" altLang="zh-CN" dirty="0">
                <a:latin typeface="Calibri" pitchFamily="34" charset="0"/>
              </a:endParaRPr>
            </a:p>
          </p:txBody>
        </p:sp>
      </p:grpSp>
      <p:grpSp>
        <p:nvGrpSpPr>
          <p:cNvPr id="14" name="Group 18"/>
          <p:cNvGrpSpPr>
            <a:grpSpLocks/>
          </p:cNvGrpSpPr>
          <p:nvPr/>
        </p:nvGrpSpPr>
        <p:grpSpPr bwMode="auto">
          <a:xfrm>
            <a:off x="755158" y="4779021"/>
            <a:ext cx="5012764" cy="1041845"/>
            <a:chOff x="346275" y="980734"/>
            <a:chExt cx="5455202" cy="791822"/>
          </a:xfrm>
        </p:grpSpPr>
        <p:sp>
          <p:nvSpPr>
            <p:cNvPr id="15" name="Rounded Rectangular Callout 14"/>
            <p:cNvSpPr/>
            <p:nvPr/>
          </p:nvSpPr>
          <p:spPr>
            <a:xfrm>
              <a:off x="465058" y="980734"/>
              <a:ext cx="5327223" cy="576078"/>
            </a:xfrm>
            <a:prstGeom prst="wedgeRoundRectCallout">
              <a:avLst>
                <a:gd name="adj1" fmla="val 50550"/>
                <a:gd name="adj2" fmla="val 160503"/>
                <a:gd name="adj3" fmla="val 16667"/>
              </a:avLst>
            </a:prstGeom>
            <a:solidFill>
              <a:schemeClr val="bg1"/>
            </a:solidFill>
            <a:ln w="1905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6" name="Rectangle 1"/>
            <p:cNvSpPr>
              <a:spLocks noChangeArrowheads="1"/>
            </p:cNvSpPr>
            <p:nvPr/>
          </p:nvSpPr>
          <p:spPr bwMode="auto">
            <a:xfrm>
              <a:off x="346275" y="988938"/>
              <a:ext cx="5455202" cy="78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spcAft>
                  <a:spcPts val="600"/>
                </a:spcAft>
              </a:pPr>
              <a:r>
                <a:rPr lang="en-GB" b="1" dirty="0">
                  <a:latin typeface="Calibri" pitchFamily="34" charset="0"/>
                  <a:cs typeface="Times New Roman" pitchFamily="18" charset="0"/>
                </a:rPr>
                <a:t>    </a:t>
              </a:r>
              <a:r>
                <a:rPr lang="en-GB" b="1" dirty="0" smtClean="0">
                  <a:latin typeface="Calibri" pitchFamily="34" charset="0"/>
                  <a:cs typeface="Times New Roman" pitchFamily="18" charset="0"/>
                </a:rPr>
                <a:t> </a:t>
              </a:r>
              <a:r>
                <a:rPr lang="en-GB" b="1" dirty="0" smtClean="0">
                  <a:latin typeface="Calibri" pitchFamily="34" charset="0"/>
                  <a:cs typeface="Times New Roman" pitchFamily="18" charset="0"/>
                </a:rPr>
                <a:t>“How can I value my IPR portfolio to improve     	my position in a business negotiation?”</a:t>
              </a:r>
              <a:endParaRPr lang="en-GB" b="1" dirty="0">
                <a:latin typeface="Calibri" pitchFamily="34" charset="0"/>
                <a:cs typeface="Times New Roman" pitchFamily="18" charset="0"/>
              </a:endParaRPr>
            </a:p>
            <a:p>
              <a:pPr eaLnBrk="0" hangingPunct="0"/>
              <a:endParaRPr lang="en-GB" altLang="zh-CN" sz="2000" dirty="0">
                <a:latin typeface="Calibri" pitchFamily="34" charset="0"/>
              </a:endParaRPr>
            </a:p>
          </p:txBody>
        </p:sp>
      </p:grpSp>
      <p:sp>
        <p:nvSpPr>
          <p:cNvPr id="18" name="Slide Number Placeholder 17"/>
          <p:cNvSpPr>
            <a:spLocks noGrp="1"/>
          </p:cNvSpPr>
          <p:nvPr>
            <p:ph type="sldNum" sz="quarter" idx="12"/>
          </p:nvPr>
        </p:nvSpPr>
        <p:spPr/>
        <p:txBody>
          <a:bodyPr/>
          <a:lstStyle/>
          <a:p>
            <a:pPr>
              <a:defRPr/>
            </a:pPr>
            <a:fld id="{76F01CF8-2A7B-46BF-97A3-F2E968DAB3EA}" type="slidenum">
              <a:rPr lang="zh-CN" altLang="en-US" smtClean="0"/>
              <a:pPr>
                <a:defRPr/>
              </a:pPr>
              <a:t>7</a:t>
            </a:fld>
            <a:endParaRPr lang="en-US" altLang="zh-CN"/>
          </a:p>
        </p:txBody>
      </p:sp>
      <p:sp>
        <p:nvSpPr>
          <p:cNvPr id="17" name="Title 2"/>
          <p:cNvSpPr>
            <a:spLocks noGrp="1"/>
          </p:cNvSpPr>
          <p:nvPr>
            <p:ph type="title"/>
          </p:nvPr>
        </p:nvSpPr>
        <p:spPr>
          <a:xfrm>
            <a:off x="457200" y="260648"/>
            <a:ext cx="8229600" cy="1143000"/>
          </a:xfrm>
        </p:spPr>
        <p:txBody>
          <a:bodyPr/>
          <a:lstStyle/>
          <a:p>
            <a:r>
              <a:rPr lang="en-US" dirty="0" smtClean="0"/>
              <a:t>Expected Enquiries from Hong Kong, Macao and Taiwan</a:t>
            </a:r>
            <a:endParaRPr lang="en-US" dirty="0"/>
          </a:p>
        </p:txBody>
      </p:sp>
    </p:spTree>
    <p:extLst>
      <p:ext uri="{BB962C8B-B14F-4D97-AF65-F5344CB8AC3E}">
        <p14:creationId xmlns:p14="http://schemas.microsoft.com/office/powerpoint/2010/main" val="4049420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Guides and Articles </a:t>
            </a:r>
            <a:endParaRPr lang="en-US" dirty="0"/>
          </a:p>
        </p:txBody>
      </p:sp>
      <p:sp>
        <p:nvSpPr>
          <p:cNvPr id="2" name="Content Placeholder 1"/>
          <p:cNvSpPr>
            <a:spLocks noGrp="1"/>
          </p:cNvSpPr>
          <p:nvPr>
            <p:ph idx="1"/>
          </p:nvPr>
        </p:nvSpPr>
        <p:spPr/>
        <p:txBody>
          <a:bodyPr/>
          <a:lstStyle/>
          <a:p>
            <a:r>
              <a:rPr lang="en-GB" sz="2000" dirty="0" smtClean="0">
                <a:ea typeface="宋体" pitchFamily="2" charset="-122"/>
              </a:rPr>
              <a:t>Library of publications:</a:t>
            </a:r>
            <a:endParaRPr lang="en-US" sz="2000" dirty="0" smtClean="0">
              <a:ea typeface="宋体" pitchFamily="2" charset="-122"/>
            </a:endParaRPr>
          </a:p>
          <a:p>
            <a:pPr lvl="1"/>
            <a:r>
              <a:rPr lang="en-GB" sz="2000" b="1" dirty="0" smtClean="0"/>
              <a:t>IP specific guides</a:t>
            </a:r>
            <a:r>
              <a:rPr lang="en-GB" sz="2000" dirty="0" smtClean="0">
                <a:ea typeface="宋体" pitchFamily="2" charset="-122"/>
              </a:rPr>
              <a:t>, incl. patents &amp; trade marks</a:t>
            </a:r>
            <a:endParaRPr lang="en-US" sz="2000" dirty="0" smtClean="0">
              <a:ea typeface="宋体" pitchFamily="2" charset="-122"/>
            </a:endParaRPr>
          </a:p>
          <a:p>
            <a:pPr lvl="1"/>
            <a:r>
              <a:rPr lang="en-GB" sz="2000" b="1" dirty="0" smtClean="0">
                <a:ea typeface="宋体" pitchFamily="2" charset="-122"/>
              </a:rPr>
              <a:t>Industry specific guides</a:t>
            </a:r>
            <a:r>
              <a:rPr lang="en-GB" sz="2000" dirty="0" smtClean="0">
                <a:ea typeface="宋体" pitchFamily="2" charset="-122"/>
              </a:rPr>
              <a:t>, incl. textiles, machinery, creative industries</a:t>
            </a:r>
          </a:p>
          <a:p>
            <a:pPr lvl="1"/>
            <a:r>
              <a:rPr lang="en-GB" b="1" dirty="0" smtClean="0"/>
              <a:t>How to guides</a:t>
            </a:r>
            <a:r>
              <a:rPr lang="en-GB" sz="2000" dirty="0" smtClean="0">
                <a:ea typeface="宋体" pitchFamily="2" charset="-122"/>
              </a:rPr>
              <a:t>, incl. trade mark search and e-commerce takedowns</a:t>
            </a:r>
          </a:p>
          <a:p>
            <a:pPr lvl="1"/>
            <a:r>
              <a:rPr lang="en-GB" sz="2000" dirty="0" smtClean="0">
                <a:ea typeface="宋体" pitchFamily="2" charset="-122"/>
              </a:rPr>
              <a:t>Mainland China,</a:t>
            </a:r>
            <a:r>
              <a:rPr lang="en-GB" sz="2000" b="1" dirty="0" smtClean="0">
                <a:ea typeface="宋体" pitchFamily="2" charset="-122"/>
              </a:rPr>
              <a:t> Hong Kong, Macao </a:t>
            </a:r>
            <a:r>
              <a:rPr lang="en-GB" sz="2000" dirty="0" smtClean="0">
                <a:ea typeface="宋体" pitchFamily="2" charset="-122"/>
              </a:rPr>
              <a:t>and Taiwan Factsheets</a:t>
            </a:r>
          </a:p>
          <a:p>
            <a:pPr lvl="1"/>
            <a:r>
              <a:rPr lang="en-GB" b="1" dirty="0" smtClean="0"/>
              <a:t>Written by network of IP Experts</a:t>
            </a:r>
            <a:endParaRPr lang="en-US" sz="2000" b="1" dirty="0" smtClean="0">
              <a:ea typeface="宋体" pitchFamily="2" charset="-122"/>
            </a:endParaRPr>
          </a:p>
          <a:p>
            <a:endParaRPr lang="en-GB" sz="2000" dirty="0" smtClean="0">
              <a:ea typeface="宋体" pitchFamily="2" charset="-122"/>
            </a:endParaRPr>
          </a:p>
          <a:p>
            <a:r>
              <a:rPr lang="en-GB" sz="2000" dirty="0" smtClean="0">
                <a:ea typeface="宋体" pitchFamily="2" charset="-122"/>
              </a:rPr>
              <a:t>Article placement:</a:t>
            </a:r>
          </a:p>
          <a:p>
            <a:pPr lvl="1"/>
            <a:r>
              <a:rPr lang="en-US" altLang="zh-CN" dirty="0" smtClean="0"/>
              <a:t>Over </a:t>
            </a:r>
            <a:r>
              <a:rPr lang="en-US" altLang="zh-CN" b="1" dirty="0" smtClean="0"/>
              <a:t>50 articles available now </a:t>
            </a:r>
            <a:r>
              <a:rPr lang="en-US" altLang="zh-CN" dirty="0" smtClean="0"/>
              <a:t>for </a:t>
            </a:r>
          </a:p>
          <a:p>
            <a:pPr marL="457200" lvl="1" indent="0">
              <a:buNone/>
            </a:pPr>
            <a:r>
              <a:rPr lang="en-US" altLang="zh-CN" dirty="0" smtClean="0"/>
              <a:t>     IP publications and partner </a:t>
            </a:r>
          </a:p>
          <a:p>
            <a:pPr marL="457200" lvl="1" indent="0">
              <a:buNone/>
            </a:pPr>
            <a:r>
              <a:rPr lang="en-US" altLang="zh-CN" dirty="0" smtClean="0"/>
              <a:t>     magazines/newsletters</a:t>
            </a:r>
            <a:r>
              <a:rPr lang="en-US" altLang="zh-CN" dirty="0"/>
              <a:t>	</a:t>
            </a:r>
            <a:endParaRPr lang="en-US" altLang="zh-CN" dirty="0" smtClean="0"/>
          </a:p>
          <a:p>
            <a:pPr marL="457200" lvl="1" indent="0">
              <a:buNone/>
            </a:pPr>
            <a:endParaRPr lang="en-US" altLang="zh-CN" dirty="0"/>
          </a:p>
          <a:p>
            <a:pPr marL="0" indent="0">
              <a:buNone/>
            </a:pPr>
            <a:endParaRPr lang="en-US" dirty="0"/>
          </a:p>
        </p:txBody>
      </p:sp>
      <p:sp>
        <p:nvSpPr>
          <p:cNvPr id="5" name="Content Placeholder 2"/>
          <p:cNvSpPr txBox="1">
            <a:spLocks/>
          </p:cNvSpPr>
          <p:nvPr/>
        </p:nvSpPr>
        <p:spPr>
          <a:xfrm>
            <a:off x="457200" y="1600200"/>
            <a:ext cx="5105400" cy="484989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Font typeface="Arial"/>
              <a:buNone/>
            </a:pPr>
            <a:endParaRPr lang="en-GB" sz="2000" dirty="0">
              <a:solidFill>
                <a:prstClr val="black"/>
              </a:solidFill>
              <a:ea typeface="宋体" pitchFamily="2" charset="-122"/>
            </a:endParaRPr>
          </a:p>
        </p:txBody>
      </p:sp>
      <p:sp>
        <p:nvSpPr>
          <p:cNvPr id="8"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20C8B57-C5A5-417A-A72C-99F496FC86E9}" type="slidenum">
              <a:rPr lang="en-GB" smtClean="0">
                <a:solidFill>
                  <a:prstClr val="black">
                    <a:tint val="75000"/>
                  </a:prstClr>
                </a:solidFill>
              </a:rPr>
              <a:pPr/>
              <a:t>8</a:t>
            </a:fld>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76F01CF8-2A7B-46BF-97A3-F2E968DAB3EA}" type="slidenum">
              <a:rPr lang="zh-CN" altLang="en-US" smtClean="0"/>
              <a:pPr>
                <a:defRPr/>
              </a:pPr>
              <a:t>8</a:t>
            </a:fld>
            <a:endParaRPr lang="en-US" altLang="zh-CN"/>
          </a:p>
        </p:txBody>
      </p:sp>
      <p:pic>
        <p:nvPicPr>
          <p:cNvPr id="9" name="图片 1"/>
          <p:cNvPicPr>
            <a:picLocks noChangeAspect="1"/>
          </p:cNvPicPr>
          <p:nvPr/>
        </p:nvPicPr>
        <p:blipFill>
          <a:blip r:embed="rId3"/>
          <a:stretch>
            <a:fillRect/>
          </a:stretch>
        </p:blipFill>
        <p:spPr>
          <a:xfrm rot="20634604" flipH="1">
            <a:off x="5377554" y="3601771"/>
            <a:ext cx="3309245" cy="2699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259212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Training Workshops and </a:t>
            </a:r>
            <a:r>
              <a:rPr lang="en-US" dirty="0"/>
              <a:t>W</a:t>
            </a:r>
            <a:r>
              <a:rPr lang="en-US" dirty="0" smtClean="0"/>
              <a:t>ebinars</a:t>
            </a:r>
            <a:endParaRPr lang="en-US" dirty="0"/>
          </a:p>
        </p:txBody>
      </p:sp>
      <p:sp>
        <p:nvSpPr>
          <p:cNvPr id="2" name="Content Placeholder 1"/>
          <p:cNvSpPr>
            <a:spLocks noGrp="1"/>
          </p:cNvSpPr>
          <p:nvPr>
            <p:ph idx="1"/>
          </p:nvPr>
        </p:nvSpPr>
        <p:spPr>
          <a:xfrm>
            <a:off x="457200" y="1196752"/>
            <a:ext cx="8229600" cy="4597971"/>
          </a:xfrm>
        </p:spPr>
        <p:txBody>
          <a:bodyPr>
            <a:normAutofit/>
          </a:bodyPr>
          <a:lstStyle/>
          <a:p>
            <a:pPr algn="just">
              <a:lnSpc>
                <a:spcPct val="150000"/>
              </a:lnSpc>
              <a:buFont typeface="Arial" panose="020B0604020202020204" pitchFamily="34" charset="0"/>
              <a:buChar char="•"/>
            </a:pPr>
            <a:r>
              <a:rPr lang="en-US" dirty="0" smtClean="0"/>
              <a:t>Trainings delivered</a:t>
            </a:r>
            <a:r>
              <a:rPr lang="en-US" sz="2000" dirty="0" smtClean="0"/>
              <a:t> across </a:t>
            </a:r>
            <a:r>
              <a:rPr lang="en-US" sz="2000" b="1" dirty="0" smtClean="0"/>
              <a:t>Europe</a:t>
            </a:r>
            <a:r>
              <a:rPr lang="en-US" b="1" dirty="0"/>
              <a:t>,</a:t>
            </a:r>
            <a:r>
              <a:rPr lang="en-US" sz="2000" b="1" dirty="0" smtClean="0"/>
              <a:t> Mainland China, Hong Kong, Macao and Taiwan</a:t>
            </a:r>
          </a:p>
          <a:p>
            <a:pPr algn="just"/>
            <a:r>
              <a:rPr lang="en-GB" sz="2000" dirty="0" smtClean="0"/>
              <a:t>Addressing </a:t>
            </a:r>
            <a:r>
              <a:rPr lang="en-GB" sz="2000" b="1" dirty="0" smtClean="0"/>
              <a:t>general IPR </a:t>
            </a:r>
            <a:r>
              <a:rPr lang="en-GB" sz="2000" dirty="0" smtClean="0"/>
              <a:t>and </a:t>
            </a:r>
            <a:r>
              <a:rPr lang="en-GB" sz="2000" b="1" dirty="0" smtClean="0"/>
              <a:t>industry specific </a:t>
            </a:r>
            <a:r>
              <a:rPr lang="en-GB" sz="2000" dirty="0" smtClean="0"/>
              <a:t>IPR matters</a:t>
            </a:r>
          </a:p>
          <a:p>
            <a:pPr algn="just">
              <a:lnSpc>
                <a:spcPct val="150000"/>
              </a:lnSpc>
            </a:pPr>
            <a:r>
              <a:rPr lang="en-GB" sz="2000" dirty="0" smtClean="0"/>
              <a:t>Trainings delivered in </a:t>
            </a:r>
            <a:r>
              <a:rPr lang="en-GB" sz="2000" b="1" dirty="0" smtClean="0"/>
              <a:t>several languages by network of IP Experts</a:t>
            </a:r>
          </a:p>
          <a:p>
            <a:pPr algn="just">
              <a:lnSpc>
                <a:spcPct val="150000"/>
              </a:lnSpc>
            </a:pPr>
            <a:r>
              <a:rPr lang="en-GB" b="1" dirty="0" smtClean="0"/>
              <a:t>Tailored topics in multiple formats </a:t>
            </a:r>
            <a:r>
              <a:rPr lang="en-GB" dirty="0" smtClean="0"/>
              <a:t>including Serious Game sessions</a:t>
            </a:r>
            <a:endParaRPr lang="en-GB" sz="2000" dirty="0" smtClean="0"/>
          </a:p>
          <a:p>
            <a:pPr algn="just">
              <a:lnSpc>
                <a:spcPct val="150000"/>
              </a:lnSpc>
            </a:pPr>
            <a:r>
              <a:rPr lang="en-GB" sz="2000" dirty="0" smtClean="0"/>
              <a:t>Free </a:t>
            </a:r>
            <a:r>
              <a:rPr lang="en-GB" sz="2000" b="1" dirty="0" smtClean="0"/>
              <a:t>one-to-one</a:t>
            </a:r>
            <a:r>
              <a:rPr lang="en-GB" sz="2000" dirty="0" smtClean="0"/>
              <a:t> consultations with expert speakers offered at every event</a:t>
            </a:r>
          </a:p>
          <a:p>
            <a:pPr algn="just"/>
            <a:r>
              <a:rPr lang="en-US" sz="2000" b="1" dirty="0" smtClean="0"/>
              <a:t>Webinars</a:t>
            </a:r>
            <a:r>
              <a:rPr lang="en-US" sz="2000" dirty="0" smtClean="0"/>
              <a:t>: Available to attend live or by accessing recordings online</a:t>
            </a:r>
          </a:p>
          <a:p>
            <a:pPr algn="just"/>
            <a:r>
              <a:rPr lang="en-US" b="1" dirty="0" smtClean="0"/>
              <a:t>Aim to deliver training in Hong Kong, Macao and Taiwan in 2015</a:t>
            </a:r>
            <a:endParaRPr lang="en-GB" sz="2000" b="1" dirty="0" smtClean="0"/>
          </a:p>
          <a:p>
            <a:pPr marL="0" indent="0">
              <a:buNone/>
            </a:pPr>
            <a:endParaRPr lang="en-US" sz="2200" dirty="0"/>
          </a:p>
        </p:txBody>
      </p:sp>
      <p:sp>
        <p:nvSpPr>
          <p:cNvPr id="5" name="Content Placeholder 2"/>
          <p:cNvSpPr txBox="1">
            <a:spLocks/>
          </p:cNvSpPr>
          <p:nvPr/>
        </p:nvSpPr>
        <p:spPr>
          <a:xfrm>
            <a:off x="381000" y="1524000"/>
            <a:ext cx="6400800" cy="47052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endParaRPr lang="en-GB" sz="2000" b="1" dirty="0">
              <a:solidFill>
                <a:prstClr val="black"/>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723711" y="4906844"/>
            <a:ext cx="2152545" cy="1601905"/>
          </a:xfrm>
          <a:prstGeom prst="rect">
            <a:avLst/>
          </a:prstGeom>
          <a:ln>
            <a:solidFill>
              <a:srgbClr val="C00000"/>
            </a:solidFill>
          </a:ln>
          <a:effectLst>
            <a:outerShdw blurRad="292100" dist="139700" dir="2700000" algn="tl" rotWithShape="0">
              <a:srgbClr val="333333">
                <a:alpha val="65000"/>
              </a:srgbClr>
            </a:outerShdw>
          </a:effectLst>
        </p:spPr>
      </p:pic>
      <p:sp>
        <p:nvSpPr>
          <p:cNvPr id="8" name="Date Placeholder 1"/>
          <p:cNvSpPr txBox="1">
            <a:spLocks/>
          </p:cNvSpPr>
          <p:nvPr/>
        </p:nvSpPr>
        <p:spPr>
          <a:xfrm>
            <a:off x="609600" y="65087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smtClean="0">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76F01CF8-2A7B-46BF-97A3-F2E968DAB3EA}" type="slidenum">
              <a:rPr lang="zh-CN" altLang="en-US" smtClean="0"/>
              <a:pPr>
                <a:defRPr/>
              </a:pPr>
              <a:t>9</a:t>
            </a:fld>
            <a:endParaRPr lang="en-US" altLang="zh-CN"/>
          </a:p>
        </p:txBody>
      </p:sp>
      <p:pic>
        <p:nvPicPr>
          <p:cNvPr id="12"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051721" y="4906845"/>
            <a:ext cx="2232248" cy="1616749"/>
          </a:xfrm>
          <a:prstGeom prst="rect">
            <a:avLst/>
          </a:prstGeom>
          <a:noFill/>
          <a:ln w="9525">
            <a:solidFill>
              <a:srgbClr val="610F13"/>
            </a:solidFill>
            <a:miter lim="800000"/>
            <a:headEnd/>
            <a:tailEnd/>
          </a:ln>
          <a:effectLst>
            <a:outerShdw blurRad="292100" dist="139700" dir="3000000" algn="ctr" rotWithShape="0">
              <a:schemeClr val="tx1">
                <a:lumMod val="85000"/>
                <a:lumOff val="15000"/>
                <a:alpha val="65000"/>
              </a:schemeClr>
            </a:outerShdw>
          </a:effectLst>
        </p:spPr>
      </p:pic>
    </p:spTree>
    <p:extLst>
      <p:ext uri="{BB962C8B-B14F-4D97-AF65-F5344CB8AC3E}">
        <p14:creationId xmlns:p14="http://schemas.microsoft.com/office/powerpoint/2010/main" val="359240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1529</Words>
  <Application>Microsoft Office PowerPoint</Application>
  <PresentationFormat>On-screen Show (4:3)</PresentationFormat>
  <Paragraphs>162</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Introduction to China IPR SME Helpdesk</vt:lpstr>
      <vt:lpstr>The China IPR SME Helpdesk</vt:lpstr>
      <vt:lpstr>PowerPoint Presentation</vt:lpstr>
      <vt:lpstr>PowerPoint Presentation</vt:lpstr>
      <vt:lpstr>Enquiry Helpline</vt:lpstr>
      <vt:lpstr>Typical Enquiries</vt:lpstr>
      <vt:lpstr>Expected Enquiries from Hong Kong, Macao and Taiwan</vt:lpstr>
      <vt:lpstr> Guides and Articles </vt:lpstr>
      <vt:lpstr>Training Workshops and Webinars</vt:lpstr>
      <vt:lpstr>Online Portal</vt:lpstr>
      <vt:lpstr>Network of Experts</vt:lpstr>
      <vt:lpstr>How We Can Work With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2014-05-26T16:17:53Z</dcterms:created>
  <dcterms:modified xsi:type="dcterms:W3CDTF">2015-05-13T01:53:38Z</dcterms:modified>
</cp:coreProperties>
</file>